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990FE0-3F3B-477E-A37B-C83254B9B5DB}">
  <a:tblStyle styleId="{4C990FE0-3F3B-477E-A37B-C83254B9B5D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3d416a5e0a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3d416a5e0a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82a1271071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82a1271071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3d416a5e0a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3d416a5e0a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3d416a5e0a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3d416a5e0a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3d416a5e0a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3d416a5e0a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3d416a5e0a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3d416a5e0a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3d416a5e0a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3d416a5e0a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3d416a5e0a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3d416a5e0a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3d416a5e0a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3d416a5e0a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3d416a5e0a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3d416a5e0a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f7124ea946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f7124ea94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3d416a5e0a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3d416a5e0a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3d416a5e0a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3d416a5e0a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3d416a5e0a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3d416a5e0a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f7124ea946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f7124ea946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3d416a5e0a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3d416a5e0a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3d416a5e0a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3d416a5e0a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3d416a5e0a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3d416a5e0a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f2b29fa4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f2b29fa4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3d416a5e0a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3d416a5e0a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3d416a5e0a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3d416a5e0a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3d416a5e0a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3d416a5e0a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3d416a5e0a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3d416a5e0a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82a127107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82a127107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 name="Shape 55"/>
        <p:cNvGrpSpPr/>
        <p:nvPr/>
      </p:nvGrpSpPr>
      <p:grpSpPr>
        <a:xfrm>
          <a:off x="0" y="0"/>
          <a:ext cx="0" cy="0"/>
          <a:chOff x="0" y="0"/>
          <a:chExt cx="0" cy="0"/>
        </a:xfrm>
      </p:grpSpPr>
      <p:sp>
        <p:nvSpPr>
          <p:cNvPr id="56" name="Google Shape;56;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7" name="Google Shape;57;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5" name="Google Shape;6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sp>
        <p:nvSpPr>
          <p:cNvPr id="67" name="Google Shape;6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 name="Google Shape;68;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4" name="Shape 74"/>
        <p:cNvGrpSpPr/>
        <p:nvPr/>
      </p:nvGrpSpPr>
      <p:grpSpPr>
        <a:xfrm>
          <a:off x="0" y="0"/>
          <a:ext cx="0" cy="0"/>
          <a:chOff x="0" y="0"/>
          <a:chExt cx="0" cy="0"/>
        </a:xfrm>
      </p:grpSpPr>
      <p:sp>
        <p:nvSpPr>
          <p:cNvPr id="75" name="Google Shape;75;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6" name="Google Shape;76;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8" name="Shape 78"/>
        <p:cNvGrpSpPr/>
        <p:nvPr/>
      </p:nvGrpSpPr>
      <p:grpSpPr>
        <a:xfrm>
          <a:off x="0" y="0"/>
          <a:ext cx="0" cy="0"/>
          <a:chOff x="0" y="0"/>
          <a:chExt cx="0" cy="0"/>
        </a:xfrm>
      </p:grpSpPr>
      <p:sp>
        <p:nvSpPr>
          <p:cNvPr id="79" name="Google Shape;79;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0" name="Google Shape;80;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1" name="Shape 81"/>
        <p:cNvGrpSpPr/>
        <p:nvPr/>
      </p:nvGrpSpPr>
      <p:grpSpPr>
        <a:xfrm>
          <a:off x="0" y="0"/>
          <a:ext cx="0" cy="0"/>
          <a:chOff x="0" y="0"/>
          <a:chExt cx="0" cy="0"/>
        </a:xfrm>
      </p:grpSpPr>
      <p:sp>
        <p:nvSpPr>
          <p:cNvPr id="82" name="Google Shape;82;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4" name="Google Shape;84;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5" name="Google Shape;85;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6" name="Google Shape;86;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7" name="Shape 87"/>
        <p:cNvGrpSpPr/>
        <p:nvPr/>
      </p:nvGrpSpPr>
      <p:grpSpPr>
        <a:xfrm>
          <a:off x="0" y="0"/>
          <a:ext cx="0" cy="0"/>
          <a:chOff x="0" y="0"/>
          <a:chExt cx="0" cy="0"/>
        </a:xfrm>
      </p:grpSpPr>
      <p:sp>
        <p:nvSpPr>
          <p:cNvPr id="88" name="Google Shape;88;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9" name="Google Shape;89;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0" name="Shape 90"/>
        <p:cNvGrpSpPr/>
        <p:nvPr/>
      </p:nvGrpSpPr>
      <p:grpSpPr>
        <a:xfrm>
          <a:off x="0" y="0"/>
          <a:ext cx="0" cy="0"/>
          <a:chOff x="0" y="0"/>
          <a:chExt cx="0" cy="0"/>
        </a:xfrm>
      </p:grpSpPr>
      <p:sp>
        <p:nvSpPr>
          <p:cNvPr id="91" name="Google Shape;91;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2" name="Google Shape;92;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3" name="Google Shape;93;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13"/>
          <p:cNvPicPr preferRelativeResize="0"/>
          <p:nvPr/>
        </p:nvPicPr>
        <p:blipFill>
          <a:blip r:embed="rId1">
            <a:alphaModFix/>
          </a:blip>
          <a:stretch>
            <a:fillRect/>
          </a:stretch>
        </p:blipFill>
        <p:spPr>
          <a:xfrm>
            <a:off x="8258175" y="152400"/>
            <a:ext cx="733425" cy="6589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hyperlink" Target="mailto:celina@ayso13.org" TargetMode="External"/><Relationship Id="rId4" Type="http://schemas.openxmlformats.org/officeDocument/2006/relationships/image" Target="../media/image2.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hyperlink" Target="mailto:referee@ayso13.org" TargetMode="External"/><Relationship Id="rId10" Type="http://schemas.openxmlformats.org/officeDocument/2006/relationships/hyperlink" Target="mailto:referee@ayso13.org" TargetMode="External"/><Relationship Id="rId13" Type="http://schemas.openxmlformats.org/officeDocument/2006/relationships/hyperlink" Target="https://ayso13.org/" TargetMode="External"/><Relationship Id="rId12" Type="http://schemas.openxmlformats.org/officeDocument/2006/relationships/hyperlink" Target="mailto:patrick@ayso13.org" TargetMode="External"/><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hyperlink" Target="mailto:coachb6u@ayso13.org" TargetMode="External"/><Relationship Id="rId4" Type="http://schemas.openxmlformats.org/officeDocument/2006/relationships/hyperlink" Target="mailto:coachg6u@ayso13.org" TargetMode="External"/><Relationship Id="rId9" Type="http://schemas.openxmlformats.org/officeDocument/2006/relationships/hyperlink" Target="mailto:brandi@ayso13.org" TargetMode="External"/><Relationship Id="rId5" Type="http://schemas.openxmlformats.org/officeDocument/2006/relationships/hyperlink" Target="mailto:coachb7u@ayso13.org" TargetMode="External"/><Relationship Id="rId6" Type="http://schemas.openxmlformats.org/officeDocument/2006/relationships/hyperlink" Target="mailto:coachg7u@ayso13.org" TargetMode="External"/><Relationship Id="rId7" Type="http://schemas.openxmlformats.org/officeDocument/2006/relationships/hyperlink" Target="mailto:coachb8u@ayso13.org" TargetMode="External"/><Relationship Id="rId8" Type="http://schemas.openxmlformats.org/officeDocument/2006/relationships/hyperlink" Target="mailto:coachg8u@ayso13.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hyperlink" Target="https://perryweather.com/resources/california-schools-wbgt-monito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hyperlink" Target="https://ayso13.org/feedbac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hyperlink" Target="https://ayso13.org/feedback/" TargetMode="External"/><Relationship Id="rId4" Type="http://schemas.openxmlformats.org/officeDocument/2006/relationships/hyperlink" Target="https://ayso13.org/feedback/" TargetMode="External"/><Relationship Id="rId9" Type="http://schemas.openxmlformats.org/officeDocument/2006/relationships/hyperlink" Target="https://ayso13.org/wp-content/uploads/2022/03/Respect-the-Referee.pdf" TargetMode="External"/><Relationship Id="rId5" Type="http://schemas.openxmlformats.org/officeDocument/2006/relationships/hyperlink" Target="mailto:info@ayso13.org" TargetMode="External"/><Relationship Id="rId6" Type="http://schemas.openxmlformats.org/officeDocument/2006/relationships/hyperlink" Target="mailto:rc@ayso13.org" TargetMode="External"/><Relationship Id="rId7" Type="http://schemas.openxmlformats.org/officeDocument/2006/relationships/hyperlink" Target="mailto:cvpa@ayso13.org" TargetMode="External"/><Relationship Id="rId8" Type="http://schemas.openxmlformats.org/officeDocument/2006/relationships/hyperlink" Target="mailto:auditor@ayso13.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hyperlink" Target="https://docs.google.com/document/d/1rF6dAc_aJjMX1v87olwqtqk_eoXl2n-R6N8IZ0l7oeg/edit#heading=h.qxf8deitspo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hyperlink" Target="https://ayso13.org/volunte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hyperlink" Target="mailto:fields@ayso13.org" TargetMode="External"/><Relationship Id="rId4" Type="http://schemas.openxmlformats.org/officeDocument/2006/relationships/hyperlink" Target="mailto:practice@ayso13.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s://ayso13.org/wp-content/uploads/2022/03/Respect-the-Referee.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ayso13.org/coach" TargetMode="External"/><Relationship Id="rId4" Type="http://schemas.openxmlformats.org/officeDocument/2006/relationships/hyperlink" Target="http://ayso13.org/volunteer-faq" TargetMode="External"/><Relationship Id="rId5" Type="http://schemas.openxmlformats.org/officeDocument/2006/relationships/hyperlink" Target="https://ayso13.org/calenda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hyperlink" Target="https://ayso13.org/forms/" TargetMode="External"/><Relationship Id="rId4" Type="http://schemas.openxmlformats.org/officeDocument/2006/relationships/hyperlink" Target="https://ayso13.org/forms" TargetMode="External"/><Relationship Id="rId5" Type="http://schemas.openxmlformats.org/officeDocument/2006/relationships/hyperlink" Target="https://ayso13.org/coach-training/medical-form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5"/>
          <p:cNvSpPr txBox="1"/>
          <p:nvPr/>
        </p:nvSpPr>
        <p:spPr>
          <a:xfrm>
            <a:off x="501500" y="929850"/>
            <a:ext cx="7754400" cy="120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t>6</a:t>
            </a:r>
            <a:r>
              <a:rPr b="1" lang="en" sz="3600"/>
              <a:t>U-8U Division Meeting</a:t>
            </a:r>
            <a:endParaRPr b="1" sz="3600"/>
          </a:p>
          <a:p>
            <a:pPr indent="0" lvl="0" marL="0" rtl="0" algn="ctr">
              <a:spcBef>
                <a:spcPts val="0"/>
              </a:spcBef>
              <a:spcAft>
                <a:spcPts val="0"/>
              </a:spcAft>
              <a:buNone/>
            </a:pPr>
            <a:r>
              <a:rPr b="1" i="1" lang="en" sz="2400">
                <a:solidFill>
                  <a:schemeClr val="dk1"/>
                </a:solidFill>
              </a:rPr>
              <a:t>August 25, 2025</a:t>
            </a:r>
            <a:endParaRPr b="1" i="1" sz="3600"/>
          </a:p>
          <a:p>
            <a:pPr indent="0" lvl="0" marL="0" rtl="0" algn="ctr">
              <a:spcBef>
                <a:spcPts val="0"/>
              </a:spcBef>
              <a:spcAft>
                <a:spcPts val="0"/>
              </a:spcAft>
              <a:buNone/>
            </a:pPr>
            <a:r>
              <a:t/>
            </a:r>
            <a:endParaRPr b="1"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Uniforms &amp; Equipment</a:t>
            </a:r>
            <a:endParaRPr b="1">
              <a:solidFill>
                <a:srgbClr val="0000FF"/>
              </a:solidFill>
            </a:endParaRPr>
          </a:p>
          <a:p>
            <a:pPr indent="0" lvl="0" marL="0" rtl="0" algn="l">
              <a:spcBef>
                <a:spcPts val="0"/>
              </a:spcBef>
              <a:spcAft>
                <a:spcPts val="0"/>
              </a:spcAft>
              <a:buNone/>
            </a:pPr>
            <a:r>
              <a:t/>
            </a:r>
            <a:endParaRPr/>
          </a:p>
        </p:txBody>
      </p:sp>
      <p:sp>
        <p:nvSpPr>
          <p:cNvPr id="161" name="Google Shape;161;p34"/>
          <p:cNvSpPr txBox="1"/>
          <p:nvPr>
            <p:ph idx="1" type="body"/>
          </p:nvPr>
        </p:nvSpPr>
        <p:spPr>
          <a:xfrm>
            <a:off x="311700" y="1017725"/>
            <a:ext cx="3999900" cy="3943800"/>
          </a:xfrm>
          <a:prstGeom prst="rect">
            <a:avLst/>
          </a:prstGeom>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t>Uniforms</a:t>
            </a:r>
            <a:endParaRPr b="1" sz="1800"/>
          </a:p>
          <a:p>
            <a:pPr indent="-317500" lvl="0" marL="457200" rtl="0" algn="l">
              <a:lnSpc>
                <a:spcPct val="100000"/>
              </a:lnSpc>
              <a:spcBef>
                <a:spcPts val="1600"/>
              </a:spcBef>
              <a:spcAft>
                <a:spcPts val="0"/>
              </a:spcAft>
              <a:buSzPts val="1400"/>
              <a:buChar char="●"/>
            </a:pPr>
            <a:r>
              <a:rPr lang="en"/>
              <a:t>May be picked up by Head Coach or delegate. Delegate must know division (i.e.; G6U), coaches last names and shirt sizes!</a:t>
            </a:r>
            <a:br>
              <a:rPr lang="en"/>
            </a:br>
            <a:endParaRPr/>
          </a:p>
          <a:p>
            <a:pPr indent="-317500" lvl="0" marL="457200" rtl="0" algn="l">
              <a:lnSpc>
                <a:spcPct val="100000"/>
              </a:lnSpc>
              <a:spcBef>
                <a:spcPts val="0"/>
              </a:spcBef>
              <a:spcAft>
                <a:spcPts val="0"/>
              </a:spcAft>
              <a:buSzPts val="1400"/>
              <a:buChar char="●"/>
            </a:pPr>
            <a:r>
              <a:rPr lang="en"/>
              <a:t>Uniforms have a normal distribution of sizes and include socks, shorts, and jerseys</a:t>
            </a:r>
            <a:br>
              <a:rPr lang="en"/>
            </a:br>
            <a:br>
              <a:rPr lang="en"/>
            </a:br>
            <a:r>
              <a:rPr lang="en"/>
              <a:t>Pick-ups:</a:t>
            </a:r>
            <a:endParaRPr/>
          </a:p>
          <a:p>
            <a:pPr indent="-304800" lvl="1" marL="914400" rtl="0" algn="l">
              <a:lnSpc>
                <a:spcPct val="100000"/>
              </a:lnSpc>
              <a:spcBef>
                <a:spcPts val="0"/>
              </a:spcBef>
              <a:spcAft>
                <a:spcPts val="0"/>
              </a:spcAft>
              <a:buSzPts val="1200"/>
              <a:buChar char="○"/>
            </a:pPr>
            <a:r>
              <a:rPr lang="en"/>
              <a:t>Thursday, 8/28 - 5-6pm</a:t>
            </a:r>
            <a:endParaRPr/>
          </a:p>
          <a:p>
            <a:pPr indent="-304800" lvl="1" marL="914400" rtl="0" algn="l">
              <a:lnSpc>
                <a:spcPct val="100000"/>
              </a:lnSpc>
              <a:spcBef>
                <a:spcPts val="0"/>
              </a:spcBef>
              <a:spcAft>
                <a:spcPts val="0"/>
              </a:spcAft>
              <a:buSzPts val="1200"/>
              <a:buChar char="○"/>
            </a:pPr>
            <a:r>
              <a:rPr lang="en"/>
              <a:t>Friday, 8/29 - 5-6pm</a:t>
            </a:r>
            <a:endParaRPr/>
          </a:p>
          <a:p>
            <a:pPr indent="-304800" lvl="1" marL="914400" rtl="0" algn="l">
              <a:lnSpc>
                <a:spcPct val="100000"/>
              </a:lnSpc>
              <a:spcBef>
                <a:spcPts val="0"/>
              </a:spcBef>
              <a:spcAft>
                <a:spcPts val="0"/>
              </a:spcAft>
              <a:buSzPts val="1200"/>
              <a:buChar char="○"/>
            </a:pPr>
            <a:r>
              <a:rPr lang="en"/>
              <a:t>Saturday, 8/30 - 9-11am</a:t>
            </a:r>
            <a:endParaRPr/>
          </a:p>
          <a:p>
            <a:pPr indent="-304800" lvl="1" marL="914400" rtl="0" algn="l">
              <a:lnSpc>
                <a:spcPct val="100000"/>
              </a:lnSpc>
              <a:spcBef>
                <a:spcPts val="0"/>
              </a:spcBef>
              <a:spcAft>
                <a:spcPts val="0"/>
              </a:spcAft>
              <a:buSzPts val="1200"/>
              <a:buChar char="○"/>
            </a:pPr>
            <a:r>
              <a:rPr lang="en"/>
              <a:t>Friday, 9/5 - 5-6pm</a:t>
            </a:r>
            <a:br>
              <a:rPr lang="en"/>
            </a:br>
            <a:endParaRPr/>
          </a:p>
          <a:p>
            <a:pPr indent="-317500" lvl="0" marL="457200" rtl="0" algn="l">
              <a:lnSpc>
                <a:spcPct val="100000"/>
              </a:lnSpc>
              <a:spcBef>
                <a:spcPts val="0"/>
              </a:spcBef>
              <a:spcAft>
                <a:spcPts val="0"/>
              </a:spcAft>
              <a:buSzPts val="1400"/>
              <a:buChar char="●"/>
            </a:pPr>
            <a:r>
              <a:rPr lang="en"/>
              <a:t>Question? Contact </a:t>
            </a:r>
            <a:r>
              <a:rPr lang="en" u="sng">
                <a:solidFill>
                  <a:schemeClr val="hlink"/>
                </a:solidFill>
                <a:hlinkClick r:id="rId3"/>
              </a:rPr>
              <a:t>celina@ayso13.org</a:t>
            </a:r>
            <a:endParaRPr/>
          </a:p>
        </p:txBody>
      </p:sp>
      <p:sp>
        <p:nvSpPr>
          <p:cNvPr id="162" name="Google Shape;162;p34"/>
          <p:cNvSpPr txBox="1"/>
          <p:nvPr>
            <p:ph idx="2" type="body"/>
          </p:nvPr>
        </p:nvSpPr>
        <p:spPr>
          <a:xfrm>
            <a:off x="4832400" y="1017725"/>
            <a:ext cx="3999900" cy="3943800"/>
          </a:xfrm>
          <a:prstGeom prst="rect">
            <a:avLst/>
          </a:prstGeom>
          <a:ln cap="flat" cmpd="sng" w="1905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t>Equipment</a:t>
            </a:r>
            <a:endParaRPr b="1" sz="1800"/>
          </a:p>
          <a:p>
            <a:pPr indent="-317500" lvl="0" marL="457200" rtl="0" algn="l">
              <a:lnSpc>
                <a:spcPct val="100000"/>
              </a:lnSpc>
              <a:spcBef>
                <a:spcPts val="1600"/>
              </a:spcBef>
              <a:spcAft>
                <a:spcPts val="0"/>
              </a:spcAft>
              <a:buSzPts val="1400"/>
              <a:buChar char="●"/>
            </a:pPr>
            <a:r>
              <a:rPr lang="en"/>
              <a:t>We supply Head Coach with 3 balls </a:t>
            </a:r>
            <a:br>
              <a:rPr lang="en"/>
            </a:br>
            <a:r>
              <a:rPr lang="en"/>
              <a:t>(size 3), a Coach bag, cones, ball pump, first aid kit, pinnies</a:t>
            </a:r>
            <a:endParaRPr/>
          </a:p>
          <a:p>
            <a:pPr indent="0" lvl="0" marL="457200" rtl="0" algn="l">
              <a:lnSpc>
                <a:spcPct val="100000"/>
              </a:lnSpc>
              <a:spcBef>
                <a:spcPts val="0"/>
              </a:spcBef>
              <a:spcAft>
                <a:spcPts val="0"/>
              </a:spcAft>
              <a:buClr>
                <a:schemeClr val="dk1"/>
              </a:buClr>
              <a:buSzPts val="1100"/>
              <a:buFont typeface="Arial"/>
              <a:buNone/>
            </a:pPr>
            <a:r>
              <a:t/>
            </a:r>
            <a:endParaRPr/>
          </a:p>
          <a:p>
            <a:pPr indent="-317500" lvl="0" marL="457200" rtl="0" algn="l">
              <a:lnSpc>
                <a:spcPct val="100000"/>
              </a:lnSpc>
              <a:spcBef>
                <a:spcPts val="0"/>
              </a:spcBef>
              <a:spcAft>
                <a:spcPts val="0"/>
              </a:spcAft>
              <a:buSzPts val="1400"/>
              <a:buChar char="●"/>
            </a:pPr>
            <a:r>
              <a:rPr lang="en"/>
              <a:t>Head and Assistant Coaches each get a coach shirt - wear at every game.</a:t>
            </a:r>
            <a:br>
              <a:rPr lang="en"/>
            </a:br>
            <a:endParaRPr/>
          </a:p>
          <a:p>
            <a:pPr indent="-317500" lvl="0" marL="457200" rtl="0" algn="l">
              <a:lnSpc>
                <a:spcPct val="100000"/>
              </a:lnSpc>
              <a:spcBef>
                <a:spcPts val="0"/>
              </a:spcBef>
              <a:spcAft>
                <a:spcPts val="0"/>
              </a:spcAft>
              <a:buSzPts val="1400"/>
              <a:buChar char="●"/>
            </a:pPr>
            <a:r>
              <a:rPr lang="en"/>
              <a:t>Some coaches choose to buy pop up goals, rolling cart to carry your stuff, extra set of cheap shin guards (keep in your bag for the forgetful player)</a:t>
            </a:r>
            <a:br>
              <a:rPr lang="en"/>
            </a:br>
            <a:endParaRPr/>
          </a:p>
          <a:p>
            <a:pPr indent="0" lvl="0" marL="0" rtl="0" algn="l">
              <a:lnSpc>
                <a:spcPct val="100000"/>
              </a:lnSpc>
              <a:spcBef>
                <a:spcPts val="0"/>
              </a:spcBef>
              <a:spcAft>
                <a:spcPts val="0"/>
              </a:spcAft>
              <a:buNone/>
            </a:pPr>
            <a:r>
              <a:t/>
            </a:r>
            <a:endParaRPr/>
          </a:p>
        </p:txBody>
      </p:sp>
      <p:pic>
        <p:nvPicPr>
          <p:cNvPr id="163" name="Google Shape;163;p34"/>
          <p:cNvPicPr preferRelativeResize="0"/>
          <p:nvPr/>
        </p:nvPicPr>
        <p:blipFill>
          <a:blip r:embed="rId4">
            <a:alphaModFix/>
          </a:blip>
          <a:stretch>
            <a:fillRect/>
          </a:stretch>
        </p:blipFill>
        <p:spPr>
          <a:xfrm>
            <a:off x="3133168" y="3338968"/>
            <a:ext cx="996400" cy="996375"/>
          </a:xfrm>
          <a:prstGeom prst="rect">
            <a:avLst/>
          </a:prstGeom>
          <a:noFill/>
          <a:ln>
            <a:noFill/>
          </a:ln>
        </p:spPr>
      </p:pic>
      <p:pic>
        <p:nvPicPr>
          <p:cNvPr id="164" name="Google Shape;164;p34"/>
          <p:cNvPicPr preferRelativeResize="0"/>
          <p:nvPr/>
        </p:nvPicPr>
        <p:blipFill>
          <a:blip r:embed="rId5">
            <a:alphaModFix/>
          </a:blip>
          <a:stretch>
            <a:fillRect/>
          </a:stretch>
        </p:blipFill>
        <p:spPr>
          <a:xfrm>
            <a:off x="8302200" y="1214575"/>
            <a:ext cx="463375" cy="463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Use Your Support Network!</a:t>
            </a:r>
            <a:endParaRPr b="1">
              <a:solidFill>
                <a:srgbClr val="0000FF"/>
              </a:solidFill>
            </a:endParaRPr>
          </a:p>
        </p:txBody>
      </p:sp>
      <p:sp>
        <p:nvSpPr>
          <p:cNvPr id="170" name="Google Shape;170;p35"/>
          <p:cNvSpPr txBox="1"/>
          <p:nvPr>
            <p:ph idx="1" type="body"/>
          </p:nvPr>
        </p:nvSpPr>
        <p:spPr>
          <a:xfrm>
            <a:off x="311700" y="1152475"/>
            <a:ext cx="8520600" cy="3527700"/>
          </a:xfrm>
          <a:prstGeom prst="rect">
            <a:avLst/>
          </a:prstGeom>
          <a:solidFill>
            <a:srgbClr val="F6F9FC"/>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600"/>
              <a:t>Coaches: </a:t>
            </a:r>
            <a:endParaRPr b="1" sz="1600"/>
          </a:p>
          <a:p>
            <a:pPr indent="-311150" lvl="0" marL="457200" rtl="0" algn="l">
              <a:lnSpc>
                <a:spcPct val="100000"/>
              </a:lnSpc>
              <a:spcBef>
                <a:spcPts val="0"/>
              </a:spcBef>
              <a:spcAft>
                <a:spcPts val="0"/>
              </a:spcAft>
              <a:buSzPts val="1300"/>
              <a:buChar char="●"/>
            </a:pPr>
            <a:r>
              <a:rPr lang="en" sz="1400"/>
              <a:t>Coaches are a team. It’s easier if HC and AC work together. Play to each of your strengths</a:t>
            </a:r>
            <a:br>
              <a:rPr lang="en" sz="800"/>
            </a:br>
            <a:endParaRPr sz="1000"/>
          </a:p>
          <a:p>
            <a:pPr indent="0" lvl="0" marL="0" rtl="0" algn="l">
              <a:lnSpc>
                <a:spcPct val="100000"/>
              </a:lnSpc>
              <a:spcBef>
                <a:spcPts val="0"/>
              </a:spcBef>
              <a:spcAft>
                <a:spcPts val="0"/>
              </a:spcAft>
              <a:buClr>
                <a:schemeClr val="dk1"/>
              </a:buClr>
              <a:buSzPts val="1100"/>
              <a:buFont typeface="Arial"/>
              <a:buNone/>
            </a:pPr>
            <a:r>
              <a:rPr b="1" lang="en" sz="1600"/>
              <a:t>Referees:</a:t>
            </a:r>
            <a:endParaRPr b="1" sz="1600"/>
          </a:p>
          <a:p>
            <a:pPr indent="-317500" lvl="0" marL="457200" rtl="0" algn="l">
              <a:lnSpc>
                <a:spcPct val="100000"/>
              </a:lnSpc>
              <a:spcBef>
                <a:spcPts val="0"/>
              </a:spcBef>
              <a:spcAft>
                <a:spcPts val="0"/>
              </a:spcAft>
              <a:buSzPts val="1400"/>
              <a:buChar char="●"/>
            </a:pPr>
            <a:r>
              <a:rPr lang="en" sz="1400"/>
              <a:t>Cover your referee assignments so you don’t have to</a:t>
            </a:r>
            <a:endParaRPr sz="1400"/>
          </a:p>
          <a:p>
            <a:pPr indent="-317500" lvl="0" marL="457200" rtl="0" algn="l">
              <a:lnSpc>
                <a:spcPct val="100000"/>
              </a:lnSpc>
              <a:spcBef>
                <a:spcPts val="0"/>
              </a:spcBef>
              <a:spcAft>
                <a:spcPts val="0"/>
              </a:spcAft>
              <a:buSzPts val="1400"/>
              <a:buChar char="●"/>
            </a:pPr>
            <a:r>
              <a:rPr lang="en" sz="1400"/>
              <a:t>Are also learning</a:t>
            </a:r>
            <a:endParaRPr sz="1400"/>
          </a:p>
          <a:p>
            <a:pPr indent="-311150" lvl="0" marL="457200" rtl="0" algn="l">
              <a:lnSpc>
                <a:spcPct val="100000"/>
              </a:lnSpc>
              <a:spcBef>
                <a:spcPts val="0"/>
              </a:spcBef>
              <a:spcAft>
                <a:spcPts val="0"/>
              </a:spcAft>
              <a:buSzPts val="1300"/>
              <a:buChar char="●"/>
            </a:pPr>
            <a:r>
              <a:rPr lang="en" sz="1400"/>
              <a:t>Be nice to them</a:t>
            </a:r>
            <a:br>
              <a:rPr lang="en" sz="800"/>
            </a:br>
            <a:endParaRPr sz="1000"/>
          </a:p>
          <a:p>
            <a:pPr indent="0" lvl="0" marL="0" rtl="0" algn="l">
              <a:lnSpc>
                <a:spcPct val="100000"/>
              </a:lnSpc>
              <a:spcBef>
                <a:spcPts val="0"/>
              </a:spcBef>
              <a:spcAft>
                <a:spcPts val="0"/>
              </a:spcAft>
              <a:buClr>
                <a:schemeClr val="dk1"/>
              </a:buClr>
              <a:buSzPts val="1100"/>
              <a:buFont typeface="Arial"/>
              <a:buNone/>
            </a:pPr>
            <a:r>
              <a:rPr b="1" lang="en" sz="1600"/>
              <a:t>Team Managers:</a:t>
            </a:r>
            <a:endParaRPr b="1" sz="1600"/>
          </a:p>
          <a:p>
            <a:pPr indent="-317500" lvl="0" marL="457200" rtl="0" algn="l">
              <a:lnSpc>
                <a:spcPct val="100000"/>
              </a:lnSpc>
              <a:spcBef>
                <a:spcPts val="0"/>
              </a:spcBef>
              <a:spcAft>
                <a:spcPts val="0"/>
              </a:spcAft>
              <a:buSzPts val="1400"/>
              <a:buChar char="●"/>
            </a:pPr>
            <a:r>
              <a:rPr lang="en" sz="1400"/>
              <a:t>Handle pictures, trophies, snack schedule, etc.</a:t>
            </a:r>
            <a:endParaRPr sz="1400"/>
          </a:p>
          <a:p>
            <a:pPr indent="-317500" lvl="0" marL="457200" rtl="0" algn="l">
              <a:lnSpc>
                <a:spcPct val="100000"/>
              </a:lnSpc>
              <a:spcBef>
                <a:spcPts val="0"/>
              </a:spcBef>
              <a:spcAft>
                <a:spcPts val="0"/>
              </a:spcAft>
              <a:buSzPts val="1400"/>
              <a:buChar char="●"/>
            </a:pPr>
            <a:r>
              <a:rPr lang="en" sz="1400"/>
              <a:t>Administrative support: team communication, Spond updates, uploading forms, etc.</a:t>
            </a:r>
            <a:endParaRPr sz="1400"/>
          </a:p>
          <a:p>
            <a:pPr indent="-304800" lvl="0" marL="457200" rtl="0" algn="l">
              <a:lnSpc>
                <a:spcPct val="100000"/>
              </a:lnSpc>
              <a:spcBef>
                <a:spcPts val="0"/>
              </a:spcBef>
              <a:spcAft>
                <a:spcPts val="0"/>
              </a:spcAft>
              <a:buSzPts val="1200"/>
              <a:buChar char="●"/>
            </a:pPr>
            <a:r>
              <a:rPr lang="en" sz="1400"/>
              <a:t>Can recruit/schedule parents to help set up/take down goals</a:t>
            </a:r>
            <a:br>
              <a:rPr lang="en" sz="800"/>
            </a:br>
            <a:endParaRPr sz="1000"/>
          </a:p>
          <a:p>
            <a:pPr indent="0" lvl="0" marL="0" rtl="0" algn="l">
              <a:lnSpc>
                <a:spcPct val="100000"/>
              </a:lnSpc>
              <a:spcBef>
                <a:spcPts val="0"/>
              </a:spcBef>
              <a:spcAft>
                <a:spcPts val="0"/>
              </a:spcAft>
              <a:buClr>
                <a:schemeClr val="dk1"/>
              </a:buClr>
              <a:buSzPts val="1100"/>
              <a:buFont typeface="Arial"/>
              <a:buNone/>
            </a:pPr>
            <a:r>
              <a:rPr b="1" lang="en" sz="1600"/>
              <a:t>Other Coaches:</a:t>
            </a:r>
            <a:endParaRPr b="1" sz="1600"/>
          </a:p>
          <a:p>
            <a:pPr indent="-317500" lvl="0" marL="457200" rtl="0" algn="l">
              <a:lnSpc>
                <a:spcPct val="100000"/>
              </a:lnSpc>
              <a:spcBef>
                <a:spcPts val="0"/>
              </a:spcBef>
              <a:spcAft>
                <a:spcPts val="0"/>
              </a:spcAft>
              <a:buSzPts val="1400"/>
              <a:buChar char="●"/>
            </a:pPr>
            <a:r>
              <a:rPr lang="en" sz="1400"/>
              <a:t>Can provide coverage - If you or your AC must miss a game, any certified coach can cover for you. Contact your DCA for help!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Use Your Support Network!</a:t>
            </a:r>
            <a:endParaRPr b="1">
              <a:solidFill>
                <a:srgbClr val="0000FF"/>
              </a:solidFill>
            </a:endParaRPr>
          </a:p>
        </p:txBody>
      </p:sp>
      <p:sp>
        <p:nvSpPr>
          <p:cNvPr id="176" name="Google Shape;176;p36"/>
          <p:cNvSpPr txBox="1"/>
          <p:nvPr>
            <p:ph idx="1" type="body"/>
          </p:nvPr>
        </p:nvSpPr>
        <p:spPr>
          <a:xfrm>
            <a:off x="387900" y="1536875"/>
            <a:ext cx="4353000" cy="32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Division Coach Admin. (DCA):</a:t>
            </a:r>
            <a:r>
              <a:rPr lang="en"/>
              <a:t> First stop for coach issues or questions</a:t>
            </a:r>
            <a:endParaRPr/>
          </a:p>
          <a:p>
            <a:pPr indent="-317500" lvl="0" marL="457200" rtl="0" algn="l">
              <a:spcBef>
                <a:spcPts val="0"/>
              </a:spcBef>
              <a:spcAft>
                <a:spcPts val="0"/>
              </a:spcAft>
              <a:buSzPts val="1400"/>
              <a:buChar char="●"/>
            </a:pPr>
            <a:r>
              <a:rPr lang="en"/>
              <a:t>B6U: Lauren Stevenson &amp;</a:t>
            </a:r>
            <a:endParaRPr/>
          </a:p>
          <a:p>
            <a:pPr indent="0" lvl="0" marL="457200" rtl="0" algn="l">
              <a:spcBef>
                <a:spcPts val="0"/>
              </a:spcBef>
              <a:spcAft>
                <a:spcPts val="0"/>
              </a:spcAft>
              <a:buNone/>
            </a:pPr>
            <a:r>
              <a:rPr lang="en"/>
              <a:t> Mark Cholko - </a:t>
            </a:r>
            <a:r>
              <a:rPr lang="en" u="sng">
                <a:solidFill>
                  <a:schemeClr val="hlink"/>
                </a:solidFill>
                <a:hlinkClick r:id="rId3"/>
              </a:rPr>
              <a:t>coachb6u@ayso13.org</a:t>
            </a:r>
            <a:endParaRPr/>
          </a:p>
          <a:p>
            <a:pPr indent="-317500" lvl="0" marL="457200" rtl="0" algn="l">
              <a:spcBef>
                <a:spcPts val="0"/>
              </a:spcBef>
              <a:spcAft>
                <a:spcPts val="0"/>
              </a:spcAft>
              <a:buSzPts val="1400"/>
              <a:buChar char="●"/>
            </a:pPr>
            <a:r>
              <a:rPr lang="en"/>
              <a:t>G6U Jonathan Lui - </a:t>
            </a:r>
            <a:r>
              <a:rPr lang="en" u="sng">
                <a:solidFill>
                  <a:schemeClr val="hlink"/>
                </a:solidFill>
                <a:hlinkClick r:id="rId4"/>
              </a:rPr>
              <a:t>coachg6u@ayso13.org</a:t>
            </a:r>
            <a:endParaRPr/>
          </a:p>
          <a:p>
            <a:pPr indent="-317500" lvl="0" marL="457200" rtl="0" algn="l">
              <a:spcBef>
                <a:spcPts val="0"/>
              </a:spcBef>
              <a:spcAft>
                <a:spcPts val="0"/>
              </a:spcAft>
              <a:buSzPts val="1400"/>
              <a:buChar char="●"/>
            </a:pPr>
            <a:r>
              <a:rPr lang="en"/>
              <a:t>B7U Susan Streets - </a:t>
            </a:r>
            <a:r>
              <a:rPr lang="en" u="sng">
                <a:solidFill>
                  <a:schemeClr val="hlink"/>
                </a:solidFill>
                <a:hlinkClick r:id="rId5"/>
              </a:rPr>
              <a:t>coachb7u@ayso13.org</a:t>
            </a:r>
            <a:endParaRPr/>
          </a:p>
          <a:p>
            <a:pPr indent="-317500" lvl="0" marL="457200" rtl="0" algn="l">
              <a:spcBef>
                <a:spcPts val="0"/>
              </a:spcBef>
              <a:spcAft>
                <a:spcPts val="0"/>
              </a:spcAft>
              <a:buSzPts val="1400"/>
              <a:buChar char="●"/>
            </a:pPr>
            <a:r>
              <a:rPr lang="en"/>
              <a:t>G7U Brandi Lane - </a:t>
            </a:r>
            <a:r>
              <a:rPr lang="en" u="sng">
                <a:solidFill>
                  <a:schemeClr val="hlink"/>
                </a:solidFill>
                <a:hlinkClick r:id="rId6"/>
              </a:rPr>
              <a:t>coachg7u@ayso13.org</a:t>
            </a:r>
            <a:endParaRPr/>
          </a:p>
          <a:p>
            <a:pPr indent="-317500" lvl="0" marL="457200" rtl="0" algn="l">
              <a:spcBef>
                <a:spcPts val="0"/>
              </a:spcBef>
              <a:spcAft>
                <a:spcPts val="0"/>
              </a:spcAft>
              <a:buSzPts val="1400"/>
              <a:buChar char="●"/>
            </a:pPr>
            <a:r>
              <a:rPr lang="en"/>
              <a:t>B8U Tona Rodriguez - </a:t>
            </a:r>
            <a:r>
              <a:rPr lang="en" u="sng">
                <a:solidFill>
                  <a:schemeClr val="hlink"/>
                </a:solidFill>
                <a:hlinkClick r:id="rId7"/>
              </a:rPr>
              <a:t>coachb8u@ayso13.org</a:t>
            </a:r>
            <a:endParaRPr/>
          </a:p>
          <a:p>
            <a:pPr indent="-317500" lvl="0" marL="457200" rtl="0" algn="l">
              <a:spcBef>
                <a:spcPts val="0"/>
              </a:spcBef>
              <a:spcAft>
                <a:spcPts val="0"/>
              </a:spcAft>
              <a:buSzPts val="1400"/>
              <a:buChar char="●"/>
            </a:pPr>
            <a:r>
              <a:rPr lang="en"/>
              <a:t>G8U Suset Chaney - </a:t>
            </a:r>
            <a:r>
              <a:rPr lang="en" u="sng">
                <a:solidFill>
                  <a:schemeClr val="hlink"/>
                </a:solidFill>
                <a:hlinkClick r:id="rId8"/>
              </a:rPr>
              <a:t>coachg8u@ayso13.org</a:t>
            </a:r>
            <a:br>
              <a:rPr lang="en"/>
            </a:br>
            <a:endParaRPr/>
          </a:p>
          <a:p>
            <a:pPr indent="0" lvl="0" marL="0" rtl="0" algn="l">
              <a:spcBef>
                <a:spcPts val="0"/>
              </a:spcBef>
              <a:spcAft>
                <a:spcPts val="0"/>
              </a:spcAft>
              <a:buClr>
                <a:schemeClr val="dk1"/>
              </a:buClr>
              <a:buSzPts val="1100"/>
              <a:buFont typeface="Arial"/>
              <a:buNone/>
            </a:pPr>
            <a:r>
              <a:rPr b="1" lang="en"/>
              <a:t>Regional Coach Admin:</a:t>
            </a:r>
            <a:r>
              <a:rPr lang="en"/>
              <a:t> when the DCAs can’t help or are unavailable</a:t>
            </a:r>
            <a:endParaRPr/>
          </a:p>
          <a:p>
            <a:pPr indent="-317500" lvl="0" marL="457200" rtl="0" algn="l">
              <a:spcBef>
                <a:spcPts val="0"/>
              </a:spcBef>
              <a:spcAft>
                <a:spcPts val="0"/>
              </a:spcAft>
              <a:buSzPts val="1400"/>
              <a:buChar char="●"/>
            </a:pPr>
            <a:r>
              <a:rPr lang="en"/>
              <a:t>RCA Brandi Lane - </a:t>
            </a:r>
            <a:r>
              <a:rPr lang="en" u="sng">
                <a:solidFill>
                  <a:schemeClr val="accent5"/>
                </a:solidFill>
                <a:hlinkClick r:id="rId9">
                  <a:extLst>
                    <a:ext uri="{A12FA001-AC4F-418D-AE19-62706E023703}">
                      <ahyp:hlinkClr val="tx"/>
                    </a:ext>
                  </a:extLst>
                </a:hlinkClick>
              </a:rPr>
              <a:t>brandi@ayso13.org</a:t>
            </a:r>
            <a:endParaRPr sz="700"/>
          </a:p>
          <a:p>
            <a:pPr indent="0" lvl="0" marL="0" rtl="0" algn="l">
              <a:spcBef>
                <a:spcPts val="0"/>
              </a:spcBef>
              <a:spcAft>
                <a:spcPts val="0"/>
              </a:spcAft>
              <a:buNone/>
            </a:pPr>
            <a:r>
              <a:t/>
            </a:r>
            <a:endParaRPr sz="1600"/>
          </a:p>
        </p:txBody>
      </p:sp>
      <p:sp>
        <p:nvSpPr>
          <p:cNvPr id="177" name="Google Shape;177;p36"/>
          <p:cNvSpPr txBox="1"/>
          <p:nvPr>
            <p:ph idx="2" type="body"/>
          </p:nvPr>
        </p:nvSpPr>
        <p:spPr>
          <a:xfrm>
            <a:off x="4832400" y="1536875"/>
            <a:ext cx="4149300" cy="308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Division Referee Admin. (DRA):</a:t>
            </a:r>
            <a:r>
              <a:rPr lang="en"/>
              <a:t> Equivalent to the DCAs but on the Referee side</a:t>
            </a:r>
            <a:endParaRPr/>
          </a:p>
          <a:p>
            <a:pPr indent="-317500" lvl="0" marL="457200" rtl="0" algn="l">
              <a:spcBef>
                <a:spcPts val="0"/>
              </a:spcBef>
              <a:spcAft>
                <a:spcPts val="0"/>
              </a:spcAft>
              <a:buSzPts val="1400"/>
              <a:buChar char="●"/>
            </a:pPr>
            <a:r>
              <a:rPr lang="en"/>
              <a:t>6U-8U Harry Plotkin - </a:t>
            </a:r>
            <a:r>
              <a:rPr lang="en" u="sng">
                <a:solidFill>
                  <a:schemeClr val="accent5"/>
                </a:solidFill>
                <a:hlinkClick r:id="rId10">
                  <a:extLst>
                    <a:ext uri="{A12FA001-AC4F-418D-AE19-62706E023703}">
                      <ahyp:hlinkClr val="tx"/>
                    </a:ext>
                  </a:extLst>
                </a:hlinkClick>
              </a:rPr>
              <a:t>referee@ayso13.org</a:t>
            </a:r>
            <a:endParaRPr/>
          </a:p>
          <a:p>
            <a:pPr indent="0" lvl="0" marL="0" rtl="0" algn="l">
              <a:spcBef>
                <a:spcPts val="0"/>
              </a:spcBef>
              <a:spcAft>
                <a:spcPts val="0"/>
              </a:spcAft>
              <a:buNone/>
            </a:pPr>
            <a:r>
              <a:t/>
            </a:r>
            <a:endParaRPr b="1"/>
          </a:p>
          <a:p>
            <a:pPr indent="0" lvl="0" marL="0" rtl="0" algn="l">
              <a:spcBef>
                <a:spcPts val="0"/>
              </a:spcBef>
              <a:spcAft>
                <a:spcPts val="0"/>
              </a:spcAft>
              <a:buClr>
                <a:schemeClr val="dk1"/>
              </a:buClr>
              <a:buSzPts val="1100"/>
              <a:buFont typeface="Arial"/>
              <a:buNone/>
            </a:pPr>
            <a:r>
              <a:rPr b="1" lang="en"/>
              <a:t>Regional Referee Admin: </a:t>
            </a:r>
            <a:r>
              <a:rPr lang="en"/>
              <a:t>when the DRAs can’t help or are unavailable</a:t>
            </a:r>
            <a:endParaRPr/>
          </a:p>
          <a:p>
            <a:pPr indent="-317500" lvl="0" marL="457200" rtl="0" algn="l">
              <a:spcBef>
                <a:spcPts val="0"/>
              </a:spcBef>
              <a:spcAft>
                <a:spcPts val="0"/>
              </a:spcAft>
              <a:buSzPts val="1400"/>
              <a:buChar char="●"/>
            </a:pPr>
            <a:r>
              <a:rPr lang="en"/>
              <a:t>RRA Harry Plotkin - </a:t>
            </a:r>
            <a:r>
              <a:rPr lang="en" u="sng">
                <a:solidFill>
                  <a:schemeClr val="accent5"/>
                </a:solidFill>
                <a:hlinkClick r:id="rId11">
                  <a:extLst>
                    <a:ext uri="{A12FA001-AC4F-418D-AE19-62706E023703}">
                      <ahyp:hlinkClr val="tx"/>
                    </a:ext>
                  </a:extLst>
                </a:hlinkClick>
              </a:rPr>
              <a:t>referee@ayso13.org</a:t>
            </a:r>
            <a:br>
              <a:rPr lang="en"/>
            </a:br>
            <a:endParaRPr/>
          </a:p>
          <a:p>
            <a:pPr indent="0" lvl="0" marL="0" rtl="0" algn="l">
              <a:spcBef>
                <a:spcPts val="0"/>
              </a:spcBef>
              <a:spcAft>
                <a:spcPts val="0"/>
              </a:spcAft>
              <a:buClr>
                <a:schemeClr val="dk1"/>
              </a:buClr>
              <a:buSzPts val="1100"/>
              <a:buFont typeface="Arial"/>
              <a:buNone/>
            </a:pPr>
            <a:r>
              <a:rPr b="1" lang="en"/>
              <a:t>Regional Commissioner (RC):</a:t>
            </a:r>
            <a:r>
              <a:rPr lang="en"/>
              <a:t> </a:t>
            </a:r>
            <a:endParaRPr/>
          </a:p>
          <a:p>
            <a:pPr indent="-317500" lvl="0" marL="457200" rtl="0" algn="l">
              <a:spcBef>
                <a:spcPts val="0"/>
              </a:spcBef>
              <a:spcAft>
                <a:spcPts val="0"/>
              </a:spcAft>
              <a:buSzPts val="1400"/>
              <a:buChar char="●"/>
            </a:pPr>
            <a:r>
              <a:rPr lang="en"/>
              <a:t>Patrick Shopbell- </a:t>
            </a:r>
            <a:r>
              <a:rPr lang="en" u="sng">
                <a:solidFill>
                  <a:schemeClr val="hlink"/>
                </a:solidFill>
                <a:hlinkClick r:id="rId12"/>
              </a:rPr>
              <a:t>patrick@ayso13.org</a:t>
            </a:r>
            <a:endParaRPr sz="1600"/>
          </a:p>
        </p:txBody>
      </p:sp>
      <p:sp>
        <p:nvSpPr>
          <p:cNvPr id="178" name="Google Shape;178;p36"/>
          <p:cNvSpPr txBox="1"/>
          <p:nvPr/>
        </p:nvSpPr>
        <p:spPr>
          <a:xfrm>
            <a:off x="355275" y="1034088"/>
            <a:ext cx="6216900" cy="37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2"/>
                </a:solidFill>
              </a:rPr>
              <a:t>Website: </a:t>
            </a:r>
            <a:r>
              <a:rPr lang="en" sz="1600">
                <a:solidFill>
                  <a:schemeClr val="dk2"/>
                </a:solidFill>
              </a:rPr>
              <a:t>search the website first!!! - </a:t>
            </a:r>
            <a:r>
              <a:rPr lang="en" sz="1600" u="sng">
                <a:solidFill>
                  <a:schemeClr val="accent5"/>
                </a:solidFill>
                <a:hlinkClick r:id="rId13">
                  <a:extLst>
                    <a:ext uri="{A12FA001-AC4F-418D-AE19-62706E023703}">
                      <ahyp:hlinkClr val="tx"/>
                    </a:ext>
                  </a:extLst>
                </a:hlinkClick>
              </a:rPr>
              <a:t>https://ayso13.org/</a:t>
            </a:r>
            <a:r>
              <a:rPr lang="en" sz="1600">
                <a:solidFill>
                  <a:schemeClr val="dk2"/>
                </a:solidFill>
              </a:rPr>
              <a:t> </a:t>
            </a:r>
            <a:br>
              <a:rPr lang="en" sz="1600">
                <a:solidFill>
                  <a:schemeClr val="dk2"/>
                </a:solidFill>
              </a:rPr>
            </a:b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Before the Game</a:t>
            </a:r>
            <a:endParaRPr b="1">
              <a:solidFill>
                <a:srgbClr val="0000FF"/>
              </a:solidFill>
            </a:endParaRPr>
          </a:p>
        </p:txBody>
      </p:sp>
      <p:sp>
        <p:nvSpPr>
          <p:cNvPr id="184" name="Google Shape;184;p37"/>
          <p:cNvSpPr txBox="1"/>
          <p:nvPr>
            <p:ph idx="1" type="body"/>
          </p:nvPr>
        </p:nvSpPr>
        <p:spPr>
          <a:xfrm>
            <a:off x="311700" y="1081225"/>
            <a:ext cx="8520600" cy="34878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SzPts val="1300"/>
              <a:buChar char="●"/>
            </a:pPr>
            <a:r>
              <a:rPr b="1" lang="en" sz="1300"/>
              <a:t>Arrive Early - </a:t>
            </a:r>
            <a:r>
              <a:rPr lang="en" sz="1300"/>
              <a:t>(30+ min). Need time to find parking (e.g., Victory park in the AM), set up goals, warm up, etc. If you don’t get there early, parents won’t either. Some parents will always be late.</a:t>
            </a:r>
            <a:endParaRPr sz="1300"/>
          </a:p>
          <a:p>
            <a:pPr indent="-311150" lvl="0" marL="457200" rtl="0" algn="l">
              <a:lnSpc>
                <a:spcPct val="100000"/>
              </a:lnSpc>
              <a:spcBef>
                <a:spcPts val="1000"/>
              </a:spcBef>
              <a:spcAft>
                <a:spcPts val="0"/>
              </a:spcAft>
              <a:buSzPts val="1300"/>
              <a:buChar char="●"/>
            </a:pPr>
            <a:r>
              <a:rPr b="1" lang="en" sz="1300"/>
              <a:t>Set-up for First Game of the Day:</a:t>
            </a:r>
            <a:r>
              <a:rPr lang="en" sz="1300"/>
              <a:t> Each team sets up one field (2 goals</a:t>
            </a:r>
            <a:br>
              <a:rPr lang="en" sz="1300"/>
            </a:br>
            <a:r>
              <a:rPr lang="en" sz="1300"/>
              <a:t>and flags at the corners. Task your parents with this and have them start </a:t>
            </a:r>
            <a:br>
              <a:rPr lang="en" sz="1300"/>
            </a:br>
            <a:r>
              <a:rPr lang="en" sz="1300"/>
              <a:t>immediately. Game must start on time! </a:t>
            </a:r>
            <a:endParaRPr sz="1300"/>
          </a:p>
          <a:p>
            <a:pPr indent="-311150" lvl="0" marL="457200" rtl="0" algn="l">
              <a:lnSpc>
                <a:spcPct val="100000"/>
              </a:lnSpc>
              <a:spcBef>
                <a:spcPts val="1000"/>
              </a:spcBef>
              <a:spcAft>
                <a:spcPts val="0"/>
              </a:spcAft>
              <a:buSzPts val="1300"/>
              <a:buChar char="●"/>
            </a:pPr>
            <a:r>
              <a:rPr b="1" lang="en" sz="1300"/>
              <a:t>Introductions</a:t>
            </a:r>
            <a:r>
              <a:rPr lang="en" sz="1300"/>
              <a:t> - Introduce yourself to the other coaches and referees. </a:t>
            </a:r>
            <a:endParaRPr sz="1300"/>
          </a:p>
          <a:p>
            <a:pPr indent="-311150" lvl="0" marL="457200" rtl="0" algn="l">
              <a:lnSpc>
                <a:spcPct val="100000"/>
              </a:lnSpc>
              <a:spcBef>
                <a:spcPts val="1000"/>
              </a:spcBef>
              <a:spcAft>
                <a:spcPts val="0"/>
              </a:spcAft>
              <a:buSzPts val="1300"/>
              <a:buChar char="●"/>
            </a:pPr>
            <a:r>
              <a:rPr b="1" lang="en" sz="1300"/>
              <a:t>Balance Teams </a:t>
            </a:r>
            <a:r>
              <a:rPr lang="en" sz="1300"/>
              <a:t>- if one team is missing a number of players, the other team should lend players to them so that teams are of roughly balanced in number of players. If both teams are missing a number of players, you may also play only one one field (so 6v6 on one field instead of 3v3 on two). Use pinnies as needed.</a:t>
            </a:r>
            <a:endParaRPr sz="1300"/>
          </a:p>
          <a:p>
            <a:pPr indent="-311150" lvl="0" marL="457200" rtl="0" algn="l">
              <a:lnSpc>
                <a:spcPct val="100000"/>
              </a:lnSpc>
              <a:spcBef>
                <a:spcPts val="1000"/>
              </a:spcBef>
              <a:spcAft>
                <a:spcPts val="0"/>
              </a:spcAft>
              <a:buSzPts val="1300"/>
              <a:buChar char="●"/>
            </a:pPr>
            <a:r>
              <a:rPr b="1" lang="en" sz="1300"/>
              <a:t>Referee Check-in </a:t>
            </a:r>
            <a:r>
              <a:rPr lang="en" sz="1300"/>
              <a:t>- Inform the Referee if any player needs extra help; help Ref check in players.</a:t>
            </a:r>
            <a:endParaRPr sz="1300"/>
          </a:p>
          <a:p>
            <a:pPr indent="-311150" lvl="0" marL="457200" rtl="0" algn="l">
              <a:lnSpc>
                <a:spcPct val="100000"/>
              </a:lnSpc>
              <a:spcBef>
                <a:spcPts val="1000"/>
              </a:spcBef>
              <a:spcAft>
                <a:spcPts val="0"/>
              </a:spcAft>
              <a:buSzPts val="1300"/>
              <a:buChar char="●"/>
            </a:pPr>
            <a:r>
              <a:rPr b="1" lang="en" sz="1300"/>
              <a:t>Home &amp; Away -</a:t>
            </a:r>
            <a:r>
              <a:rPr lang="en" sz="1300"/>
              <a:t> Home team sits on North or West side of field and supplies 2 balls. Away team sits on South or East side of field and supplies 1 ball.</a:t>
            </a:r>
            <a:endParaRPr sz="1300"/>
          </a:p>
          <a:p>
            <a:pPr indent="-311150" lvl="0" marL="457200" rtl="0" algn="l">
              <a:lnSpc>
                <a:spcPct val="100000"/>
              </a:lnSpc>
              <a:spcBef>
                <a:spcPts val="1000"/>
              </a:spcBef>
              <a:spcAft>
                <a:spcPts val="1000"/>
              </a:spcAft>
              <a:buSzPts val="1300"/>
              <a:buChar char="●"/>
            </a:pPr>
            <a:r>
              <a:rPr b="1" lang="en" sz="1300"/>
              <a:t>Uniforms </a:t>
            </a:r>
            <a:r>
              <a:rPr lang="en" sz="1300"/>
              <a:t>- Coaches wear Coach shirts. Players wear uniforms. Home team wears pinnies if colors are similar.</a:t>
            </a:r>
            <a:endParaRPr sz="1300"/>
          </a:p>
        </p:txBody>
      </p:sp>
      <p:sp>
        <p:nvSpPr>
          <p:cNvPr id="185" name="Google Shape;185;p37"/>
          <p:cNvSpPr txBox="1"/>
          <p:nvPr/>
        </p:nvSpPr>
        <p:spPr>
          <a:xfrm>
            <a:off x="6688600" y="1787325"/>
            <a:ext cx="2090100" cy="846300"/>
          </a:xfrm>
          <a:prstGeom prst="rect">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200"/>
              <a:t>Goal set up reminders will be sent to applicable Head Coaches the night before the game.</a:t>
            </a:r>
            <a:endParaRPr b="1" i="1"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Referee Assignments</a:t>
            </a:r>
            <a:endParaRPr/>
          </a:p>
        </p:txBody>
      </p:sp>
      <p:sp>
        <p:nvSpPr>
          <p:cNvPr id="191" name="Google Shape;191;p38"/>
          <p:cNvSpPr txBox="1"/>
          <p:nvPr>
            <p:ph idx="1" type="body"/>
          </p:nvPr>
        </p:nvSpPr>
        <p:spPr>
          <a:xfrm>
            <a:off x="311700" y="1152475"/>
            <a:ext cx="8520600" cy="3806700"/>
          </a:xfrm>
          <a:prstGeom prst="rect">
            <a:avLst/>
          </a:prstGeom>
        </p:spPr>
        <p:txBody>
          <a:bodyPr anchorCtr="0" anchor="t" bIns="91425" lIns="91425" spcFirstLastPara="1" rIns="91425" wrap="square" tIns="91425">
            <a:noAutofit/>
          </a:bodyPr>
          <a:lstStyle/>
          <a:p>
            <a:pPr indent="-330200" lvl="0" marL="457200" marR="127000" rtl="0" algn="l">
              <a:lnSpc>
                <a:spcPct val="100000"/>
              </a:lnSpc>
              <a:spcBef>
                <a:spcPts val="0"/>
              </a:spcBef>
              <a:spcAft>
                <a:spcPts val="0"/>
              </a:spcAft>
              <a:buSzPts val="1600"/>
              <a:buChar char="●"/>
            </a:pPr>
            <a:r>
              <a:rPr b="1" lang="en" sz="1600"/>
              <a:t>Referees - Tell your coach if you cannot make an assignment</a:t>
            </a:r>
            <a:endParaRPr b="1" sz="1600"/>
          </a:p>
          <a:p>
            <a:pPr indent="-330200" lvl="0" marL="457200" marR="127000" rtl="0" algn="l">
              <a:lnSpc>
                <a:spcPct val="100000"/>
              </a:lnSpc>
              <a:spcBef>
                <a:spcPts val="0"/>
              </a:spcBef>
              <a:spcAft>
                <a:spcPts val="0"/>
              </a:spcAft>
              <a:buSzPts val="1600"/>
              <a:buChar char="●"/>
            </a:pPr>
            <a:r>
              <a:rPr lang="en" sz="1600"/>
              <a:t>If your </a:t>
            </a:r>
            <a:r>
              <a:rPr b="1" lang="en" sz="1600"/>
              <a:t>Referees cannot cover an assignment</a:t>
            </a:r>
            <a:r>
              <a:rPr lang="en" sz="1600"/>
              <a:t>:</a:t>
            </a:r>
            <a:endParaRPr sz="1600"/>
          </a:p>
          <a:p>
            <a:pPr indent="-330200" lvl="1" marL="914400" marR="127000" rtl="0" algn="l">
              <a:lnSpc>
                <a:spcPct val="100000"/>
              </a:lnSpc>
              <a:spcBef>
                <a:spcPts val="0"/>
              </a:spcBef>
              <a:spcAft>
                <a:spcPts val="0"/>
              </a:spcAft>
              <a:buSzPts val="1600"/>
              <a:buChar char="○"/>
            </a:pPr>
            <a:r>
              <a:rPr lang="en" sz="1600"/>
              <a:t>First email the opposing coach to see if their Referees can help cover</a:t>
            </a:r>
            <a:endParaRPr sz="1600"/>
          </a:p>
          <a:p>
            <a:pPr indent="-330200" lvl="1" marL="914400" marR="127000" rtl="0" algn="l">
              <a:lnSpc>
                <a:spcPct val="100000"/>
              </a:lnSpc>
              <a:spcBef>
                <a:spcPts val="0"/>
              </a:spcBef>
              <a:spcAft>
                <a:spcPts val="0"/>
              </a:spcAft>
              <a:buSzPts val="1600"/>
              <a:buChar char="○"/>
            </a:pPr>
            <a:r>
              <a:rPr lang="en" sz="1600"/>
              <a:t>Then email your DRA for help</a:t>
            </a:r>
            <a:endParaRPr sz="1600"/>
          </a:p>
          <a:p>
            <a:pPr indent="-330200" lvl="1" marL="914400" marR="127000" rtl="0" algn="l">
              <a:lnSpc>
                <a:spcPct val="100000"/>
              </a:lnSpc>
              <a:spcBef>
                <a:spcPts val="0"/>
              </a:spcBef>
              <a:spcAft>
                <a:spcPts val="0"/>
              </a:spcAft>
              <a:buSzPts val="1600"/>
              <a:buChar char="○"/>
            </a:pPr>
            <a:r>
              <a:rPr lang="en" sz="1600"/>
              <a:t>Do this as far ahead as possible - Friday night will not work!</a:t>
            </a:r>
            <a:endParaRPr sz="1600"/>
          </a:p>
          <a:p>
            <a:pPr indent="-330200" lvl="0" marL="457200" marR="127000" rtl="0" algn="l">
              <a:lnSpc>
                <a:spcPct val="100000"/>
              </a:lnSpc>
              <a:spcBef>
                <a:spcPts val="1000"/>
              </a:spcBef>
              <a:spcAft>
                <a:spcPts val="0"/>
              </a:spcAft>
              <a:buSzPts val="1600"/>
              <a:buChar char="●"/>
            </a:pPr>
            <a:r>
              <a:rPr lang="en" sz="1600"/>
              <a:t>There could be </a:t>
            </a:r>
            <a:r>
              <a:rPr b="1" lang="en" sz="1600"/>
              <a:t>4 Referees at each game (2 from each team) but just 2 total can suffice</a:t>
            </a:r>
            <a:r>
              <a:rPr lang="en" sz="1600"/>
              <a:t> for coverage</a:t>
            </a:r>
            <a:endParaRPr sz="1600"/>
          </a:p>
          <a:p>
            <a:pPr indent="-330200" lvl="1" marL="914400" marR="127000" rtl="0" algn="l">
              <a:lnSpc>
                <a:spcPct val="100000"/>
              </a:lnSpc>
              <a:spcBef>
                <a:spcPts val="0"/>
              </a:spcBef>
              <a:spcAft>
                <a:spcPts val="0"/>
              </a:spcAft>
              <a:buSzPts val="1600"/>
              <a:buChar char="○"/>
            </a:pPr>
            <a:r>
              <a:rPr lang="en" sz="1600"/>
              <a:t>1-2 Referees on each field</a:t>
            </a:r>
            <a:r>
              <a:rPr lang="en" sz="1600"/>
              <a:t> </a:t>
            </a:r>
            <a:endParaRPr sz="1600"/>
          </a:p>
          <a:p>
            <a:pPr indent="-330200" lvl="0" marL="457200" marR="127000" rtl="0" algn="l">
              <a:lnSpc>
                <a:spcPct val="100000"/>
              </a:lnSpc>
              <a:spcBef>
                <a:spcPts val="1000"/>
              </a:spcBef>
              <a:spcAft>
                <a:spcPts val="0"/>
              </a:spcAft>
              <a:buSzPts val="1600"/>
              <a:buChar char="●"/>
            </a:pPr>
            <a:r>
              <a:rPr b="1" lang="en" sz="1600"/>
              <a:t>Youth (PRO)</a:t>
            </a:r>
            <a:r>
              <a:rPr b="1" lang="en" sz="1600"/>
              <a:t> Referees </a:t>
            </a:r>
            <a:r>
              <a:rPr lang="en" sz="1600"/>
              <a:t>- please be aware that there may be youth Referees at your games known as PRO Referees. Be kind - there is zero tolerance for mistreatment of them.</a:t>
            </a:r>
            <a:endParaRPr sz="1600"/>
          </a:p>
          <a:p>
            <a:pPr indent="0" lvl="0" marL="0" marR="127000" rtl="0" algn="l">
              <a:lnSpc>
                <a:spcPct val="100000"/>
              </a:lnSpc>
              <a:spcBef>
                <a:spcPts val="1000"/>
              </a:spcBef>
              <a:spcAft>
                <a:spcPts val="0"/>
              </a:spcAft>
              <a:buNone/>
            </a:pPr>
            <a:r>
              <a:t/>
            </a:r>
            <a:endParaRPr sz="500"/>
          </a:p>
          <a:p>
            <a:pPr indent="0" lvl="0" marL="0" marR="127000" rtl="0" algn="ctr">
              <a:lnSpc>
                <a:spcPct val="100000"/>
              </a:lnSpc>
              <a:spcBef>
                <a:spcPts val="1000"/>
              </a:spcBef>
              <a:spcAft>
                <a:spcPts val="1000"/>
              </a:spcAft>
              <a:buNone/>
            </a:pPr>
            <a:r>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During the Game</a:t>
            </a:r>
            <a:endParaRPr b="1">
              <a:solidFill>
                <a:srgbClr val="0000FF"/>
              </a:solidFill>
            </a:endParaRPr>
          </a:p>
        </p:txBody>
      </p:sp>
      <p:sp>
        <p:nvSpPr>
          <p:cNvPr id="197" name="Google Shape;197;p39"/>
          <p:cNvSpPr txBox="1"/>
          <p:nvPr>
            <p:ph idx="1" type="body"/>
          </p:nvPr>
        </p:nvSpPr>
        <p:spPr>
          <a:xfrm>
            <a:off x="311700" y="1152475"/>
            <a:ext cx="8520600" cy="36723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Char char="●"/>
            </a:pPr>
            <a:r>
              <a:rPr b="1" lang="en" sz="1500"/>
              <a:t>Referee Treatment</a:t>
            </a:r>
            <a:r>
              <a:rPr lang="en" sz="1500"/>
              <a:t> - Be nice to the Referees. Be professional.</a:t>
            </a:r>
            <a:endParaRPr sz="1500"/>
          </a:p>
          <a:p>
            <a:pPr indent="-323850" lvl="0" marL="457200" rtl="0" algn="l">
              <a:lnSpc>
                <a:spcPct val="100000"/>
              </a:lnSpc>
              <a:spcBef>
                <a:spcPts val="1000"/>
              </a:spcBef>
              <a:spcAft>
                <a:spcPts val="0"/>
              </a:spcAft>
              <a:buSzPts val="1500"/>
              <a:buChar char="●"/>
            </a:pPr>
            <a:r>
              <a:rPr b="1" lang="en" sz="1500"/>
              <a:t>Coach</a:t>
            </a:r>
            <a:r>
              <a:rPr b="1" lang="en" sz="1500"/>
              <a:t> </a:t>
            </a:r>
            <a:r>
              <a:rPr b="1" lang="en" sz="1500"/>
              <a:t>Positioning</a:t>
            </a:r>
            <a:endParaRPr b="1" sz="1500"/>
          </a:p>
          <a:p>
            <a:pPr indent="-323850" lvl="1" marL="914400" rtl="0" algn="l">
              <a:lnSpc>
                <a:spcPct val="100000"/>
              </a:lnSpc>
              <a:spcBef>
                <a:spcPts val="1000"/>
              </a:spcBef>
              <a:spcAft>
                <a:spcPts val="0"/>
              </a:spcAft>
              <a:buSzPts val="1500"/>
              <a:buChar char="○"/>
            </a:pPr>
            <a:r>
              <a:rPr lang="en" sz="1500"/>
              <a:t>6U coaches may coach on the pitch throughout the season. </a:t>
            </a:r>
            <a:endParaRPr sz="1500"/>
          </a:p>
          <a:p>
            <a:pPr indent="-323850" lvl="1" marL="914400" rtl="0" algn="l">
              <a:lnSpc>
                <a:spcPct val="100000"/>
              </a:lnSpc>
              <a:spcBef>
                <a:spcPts val="1000"/>
              </a:spcBef>
              <a:spcAft>
                <a:spcPts val="0"/>
              </a:spcAft>
              <a:buSzPts val="1500"/>
              <a:buChar char="○"/>
            </a:pPr>
            <a:r>
              <a:rPr lang="en" sz="1500"/>
              <a:t>7U coaches may coach on the pitch for the Sept. Starting Oct., coach from the touchline. An announcement but remind each other if needed.</a:t>
            </a:r>
            <a:endParaRPr sz="1500"/>
          </a:p>
          <a:p>
            <a:pPr indent="-323850" lvl="1" marL="914400" rtl="0" algn="l">
              <a:lnSpc>
                <a:spcPct val="100000"/>
              </a:lnSpc>
              <a:spcBef>
                <a:spcPts val="1000"/>
              </a:spcBef>
              <a:spcAft>
                <a:spcPts val="0"/>
              </a:spcAft>
              <a:buSzPts val="1500"/>
              <a:buChar char="○"/>
            </a:pPr>
            <a:r>
              <a:rPr lang="en" sz="1500"/>
              <a:t>8U coaches must coach from the technical area on the touchline all season. Please do not coach from the field and remind each other if needed.</a:t>
            </a:r>
            <a:endParaRPr sz="1500"/>
          </a:p>
          <a:p>
            <a:pPr indent="-323850" lvl="0" marL="457200" rtl="0" algn="l">
              <a:lnSpc>
                <a:spcPct val="100000"/>
              </a:lnSpc>
              <a:spcBef>
                <a:spcPts val="1000"/>
              </a:spcBef>
              <a:spcAft>
                <a:spcPts val="0"/>
              </a:spcAft>
              <a:buSzPts val="1500"/>
              <a:buChar char="●"/>
            </a:pPr>
            <a:r>
              <a:rPr b="1" lang="en" sz="1500"/>
              <a:t>Score</a:t>
            </a:r>
            <a:r>
              <a:rPr b="1" lang="en" sz="1500"/>
              <a:t> </a:t>
            </a:r>
            <a:r>
              <a:rPr lang="en" sz="1500"/>
              <a:t>- Adults do not keep score! Remind players not to keep score!</a:t>
            </a:r>
            <a:endParaRPr sz="1500"/>
          </a:p>
          <a:p>
            <a:pPr indent="-323850" lvl="0" marL="457200" rtl="0" algn="l">
              <a:lnSpc>
                <a:spcPct val="100000"/>
              </a:lnSpc>
              <a:spcBef>
                <a:spcPts val="1000"/>
              </a:spcBef>
              <a:spcAft>
                <a:spcPts val="0"/>
              </a:spcAft>
              <a:buSzPts val="1500"/>
              <a:buChar char="●"/>
            </a:pPr>
            <a:r>
              <a:rPr b="1" lang="en" sz="1500"/>
              <a:t>Playing Time - </a:t>
            </a:r>
            <a:r>
              <a:rPr lang="en" sz="1500"/>
              <a:t>All players play the entire time (unless a player chooses not to). </a:t>
            </a:r>
            <a:endParaRPr sz="1500"/>
          </a:p>
          <a:p>
            <a:pPr indent="-323850" lvl="0" marL="457200" rtl="0" algn="l">
              <a:lnSpc>
                <a:spcPct val="100000"/>
              </a:lnSpc>
              <a:spcBef>
                <a:spcPts val="1000"/>
              </a:spcBef>
              <a:spcAft>
                <a:spcPts val="1000"/>
              </a:spcAft>
              <a:buSzPts val="1500"/>
              <a:buChar char="●"/>
            </a:pPr>
            <a:r>
              <a:rPr b="1" lang="en" sz="1500"/>
              <a:t>Safe, fair, and Fun!</a:t>
            </a:r>
            <a:endParaRPr b="1" sz="1500"/>
          </a:p>
        </p:txBody>
      </p:sp>
      <p:sp>
        <p:nvSpPr>
          <p:cNvPr id="198" name="Google Shape;198;p39"/>
          <p:cNvSpPr txBox="1"/>
          <p:nvPr/>
        </p:nvSpPr>
        <p:spPr>
          <a:xfrm>
            <a:off x="6641525" y="1017725"/>
            <a:ext cx="2244600" cy="10668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2"/>
                </a:solidFill>
              </a:rPr>
              <a:t>Region 13 </a:t>
            </a:r>
            <a:r>
              <a:rPr lang="en" sz="1300">
                <a:solidFill>
                  <a:schemeClr val="dk2"/>
                </a:solidFill>
              </a:rPr>
              <a:t>may alter/cancel games in very hot weather. We will follow </a:t>
            </a:r>
            <a:r>
              <a:rPr lang="en" sz="1300" u="sng">
                <a:solidFill>
                  <a:schemeClr val="dk2"/>
                </a:solidFill>
                <a:hlinkClick r:id="rId3">
                  <a:extLst>
                    <a:ext uri="{A12FA001-AC4F-418D-AE19-62706E023703}">
                      <ahyp:hlinkClr val="tx"/>
                    </a:ext>
                  </a:extLst>
                </a:hlinkClick>
              </a:rPr>
              <a:t>CIF policies</a:t>
            </a:r>
            <a:r>
              <a:rPr lang="en" sz="1300">
                <a:solidFill>
                  <a:schemeClr val="dk2"/>
                </a:solidFill>
              </a:rPr>
              <a:t> for determining that</a:t>
            </a:r>
            <a:endParaRPr sz="13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After the Game</a:t>
            </a:r>
            <a:endParaRPr b="1">
              <a:solidFill>
                <a:srgbClr val="0000FF"/>
              </a:solidFill>
            </a:endParaRPr>
          </a:p>
        </p:txBody>
      </p:sp>
      <p:sp>
        <p:nvSpPr>
          <p:cNvPr id="204" name="Google Shape;204;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b="1" lang="en" sz="1600"/>
              <a:t>Referee Treatment</a:t>
            </a:r>
            <a:r>
              <a:rPr lang="en" sz="1600"/>
              <a:t> - Have the players thank the referees after the game or give them a cheer. </a:t>
            </a:r>
            <a:r>
              <a:rPr lang="en" sz="1600"/>
              <a:t>If your Referees were awesome, submit a positive </a:t>
            </a:r>
            <a:r>
              <a:rPr lang="en" sz="1600" u="sng">
                <a:solidFill>
                  <a:schemeClr val="accent5"/>
                </a:solidFill>
                <a:hlinkClick r:id="rId3">
                  <a:extLst>
                    <a:ext uri="{A12FA001-AC4F-418D-AE19-62706E023703}">
                      <ahyp:hlinkClr val="tx"/>
                    </a:ext>
                  </a:extLst>
                </a:hlinkClick>
              </a:rPr>
              <a:t>Referee Feedback Form</a:t>
            </a:r>
            <a:r>
              <a:rPr lang="en" sz="1600"/>
              <a:t>!</a:t>
            </a:r>
            <a:endParaRPr sz="1600"/>
          </a:p>
          <a:p>
            <a:pPr indent="-330200" lvl="0" marL="457200" rtl="0" algn="l">
              <a:lnSpc>
                <a:spcPct val="100000"/>
              </a:lnSpc>
              <a:spcBef>
                <a:spcPts val="1000"/>
              </a:spcBef>
              <a:spcAft>
                <a:spcPts val="0"/>
              </a:spcAft>
              <a:buSzPts val="1600"/>
              <a:buChar char="●"/>
            </a:pPr>
            <a:r>
              <a:rPr b="1" lang="en" sz="1600"/>
              <a:t>Cheer / Handshake </a:t>
            </a:r>
            <a:r>
              <a:rPr lang="en" sz="1600"/>
              <a:t>- Do a cheer for the opposing team (2-4-6-8 who do we appreciate…). Line up along the half line at the center circle and do hand taps or fist bumps. Players should not carry water bottles or anything in their hands. You are also welcome to do parent tunnels - many have both teams go through the tunnels!</a:t>
            </a:r>
            <a:endParaRPr sz="1600"/>
          </a:p>
          <a:p>
            <a:pPr indent="-330200" lvl="0" marL="457200" rtl="0" algn="l">
              <a:lnSpc>
                <a:spcPct val="100000"/>
              </a:lnSpc>
              <a:spcBef>
                <a:spcPts val="1000"/>
              </a:spcBef>
              <a:spcAft>
                <a:spcPts val="0"/>
              </a:spcAft>
              <a:buSzPts val="1600"/>
              <a:buChar char="●"/>
            </a:pPr>
            <a:r>
              <a:rPr b="1" lang="en" sz="1600"/>
              <a:t>Keep our Fields Clean</a:t>
            </a:r>
            <a:r>
              <a:rPr lang="en" sz="1600"/>
              <a:t> - Have parents/families clean up their trash (and any other trash they find!) so that the fields are clean for the next team(s).</a:t>
            </a:r>
            <a:endParaRPr sz="1600"/>
          </a:p>
          <a:p>
            <a:pPr indent="-330200" lvl="0" marL="457200" rtl="0" algn="l">
              <a:lnSpc>
                <a:spcPct val="100000"/>
              </a:lnSpc>
              <a:spcBef>
                <a:spcPts val="1000"/>
              </a:spcBef>
              <a:spcAft>
                <a:spcPts val="1000"/>
              </a:spcAft>
              <a:buSzPts val="1600"/>
              <a:buChar char="●"/>
            </a:pPr>
            <a:r>
              <a:rPr b="1" lang="en" sz="1600"/>
              <a:t>Last Game of the Day </a:t>
            </a:r>
            <a:r>
              <a:rPr lang="en" sz="1600"/>
              <a:t>- Each team takes down one goal, flags, etc. Returns it to storage.</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What to do When There is a Problem</a:t>
            </a:r>
            <a:endParaRPr b="1">
              <a:solidFill>
                <a:srgbClr val="0000FF"/>
              </a:solidFill>
            </a:endParaRPr>
          </a:p>
        </p:txBody>
      </p:sp>
      <p:sp>
        <p:nvSpPr>
          <p:cNvPr id="210" name="Google Shape;210;p41"/>
          <p:cNvSpPr txBox="1"/>
          <p:nvPr>
            <p:ph idx="1" type="body"/>
          </p:nvPr>
        </p:nvSpPr>
        <p:spPr>
          <a:xfrm>
            <a:off x="311700" y="1152475"/>
            <a:ext cx="44775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t>Problem with a Referee or Coach?</a:t>
            </a:r>
            <a:br>
              <a:rPr lang="en"/>
            </a:br>
            <a:r>
              <a:rPr lang="en"/>
              <a:t>If you have a problem with a Referee or Coach report it to us instead of discussing it with them directly. There are two options for reporting:</a:t>
            </a:r>
            <a:br>
              <a:rPr lang="en"/>
            </a:br>
            <a:endParaRPr/>
          </a:p>
          <a:p>
            <a:pPr indent="-317500" lvl="0" marL="457200" rtl="0" algn="l">
              <a:lnSpc>
                <a:spcPct val="115000"/>
              </a:lnSpc>
              <a:spcBef>
                <a:spcPts val="0"/>
              </a:spcBef>
              <a:spcAft>
                <a:spcPts val="0"/>
              </a:spcAft>
              <a:buSzPts val="1400"/>
              <a:buChar char="●"/>
            </a:pPr>
            <a:r>
              <a:rPr b="1" lang="en"/>
              <a:t>Problem with a Referee</a:t>
            </a:r>
            <a:endParaRPr b="1"/>
          </a:p>
          <a:p>
            <a:pPr indent="-304800" lvl="1" marL="914400" rtl="0" algn="l">
              <a:lnSpc>
                <a:spcPct val="115000"/>
              </a:lnSpc>
              <a:spcBef>
                <a:spcPts val="0"/>
              </a:spcBef>
              <a:spcAft>
                <a:spcPts val="0"/>
              </a:spcAft>
              <a:buSzPts val="1200"/>
              <a:buChar char="○"/>
            </a:pPr>
            <a:r>
              <a:rPr lang="en"/>
              <a:t>Contact the Division Referee Administrator (DRA) - DRA will talk to the Referee </a:t>
            </a:r>
            <a:endParaRPr/>
          </a:p>
          <a:p>
            <a:pPr indent="-304800" lvl="1" marL="914400" rtl="0" algn="l">
              <a:lnSpc>
                <a:spcPct val="115000"/>
              </a:lnSpc>
              <a:spcBef>
                <a:spcPts val="0"/>
              </a:spcBef>
              <a:spcAft>
                <a:spcPts val="0"/>
              </a:spcAft>
              <a:buSzPts val="1200"/>
              <a:buChar char="○"/>
            </a:pPr>
            <a:r>
              <a:rPr lang="en"/>
              <a:t>Submit a </a:t>
            </a:r>
            <a:r>
              <a:rPr lang="en" u="sng">
                <a:solidFill>
                  <a:schemeClr val="hlink"/>
                </a:solidFill>
                <a:hlinkClick r:id="rId3"/>
              </a:rPr>
              <a:t>Referee Feedback Form</a:t>
            </a:r>
            <a:br>
              <a:rPr lang="en"/>
            </a:br>
            <a:endParaRPr/>
          </a:p>
          <a:p>
            <a:pPr indent="-304800" lvl="0" marL="457200" rtl="0" algn="l">
              <a:lnSpc>
                <a:spcPct val="115000"/>
              </a:lnSpc>
              <a:spcBef>
                <a:spcPts val="0"/>
              </a:spcBef>
              <a:spcAft>
                <a:spcPts val="0"/>
              </a:spcAft>
              <a:buSzPts val="1200"/>
              <a:buChar char="●"/>
            </a:pPr>
            <a:r>
              <a:rPr b="1" lang="en"/>
              <a:t>Problem with another Coach</a:t>
            </a:r>
            <a:endParaRPr/>
          </a:p>
          <a:p>
            <a:pPr indent="-304800" lvl="1" marL="914400" rtl="0" algn="l">
              <a:lnSpc>
                <a:spcPct val="115000"/>
              </a:lnSpc>
              <a:spcBef>
                <a:spcPts val="0"/>
              </a:spcBef>
              <a:spcAft>
                <a:spcPts val="0"/>
              </a:spcAft>
              <a:buSzPts val="1200"/>
              <a:buChar char="○"/>
            </a:pPr>
            <a:r>
              <a:rPr lang="en"/>
              <a:t>Contact the Division Coach Administrator (DCA) - DCA will talk to the Coach</a:t>
            </a:r>
            <a:endParaRPr/>
          </a:p>
          <a:p>
            <a:pPr indent="-304800" lvl="1" marL="914400" rtl="0" algn="l">
              <a:lnSpc>
                <a:spcPct val="115000"/>
              </a:lnSpc>
              <a:spcBef>
                <a:spcPts val="0"/>
              </a:spcBef>
              <a:spcAft>
                <a:spcPts val="0"/>
              </a:spcAft>
              <a:buSzPts val="1200"/>
              <a:buChar char="○"/>
            </a:pPr>
            <a:r>
              <a:rPr lang="en"/>
              <a:t>Submit a </a:t>
            </a:r>
            <a:r>
              <a:rPr lang="en" u="sng">
                <a:solidFill>
                  <a:schemeClr val="hlink"/>
                </a:solidFill>
                <a:hlinkClick r:id="rId4"/>
              </a:rPr>
              <a:t>Coach Feedback Form</a:t>
            </a:r>
            <a:endParaRPr/>
          </a:p>
          <a:p>
            <a:pPr indent="0" lvl="0" marL="0" rtl="0" algn="l">
              <a:lnSpc>
                <a:spcPct val="115000"/>
              </a:lnSpc>
              <a:spcBef>
                <a:spcPts val="0"/>
              </a:spcBef>
              <a:spcAft>
                <a:spcPts val="0"/>
              </a:spcAft>
              <a:buNone/>
            </a:pPr>
            <a:r>
              <a:t/>
            </a:r>
            <a:endParaRPr sz="2000"/>
          </a:p>
          <a:p>
            <a:pPr indent="0" lvl="0" marL="457200" rtl="0" algn="l">
              <a:lnSpc>
                <a:spcPct val="115000"/>
              </a:lnSpc>
              <a:spcBef>
                <a:spcPts val="0"/>
              </a:spcBef>
              <a:spcAft>
                <a:spcPts val="1600"/>
              </a:spcAft>
              <a:buNone/>
            </a:pPr>
            <a:r>
              <a:t/>
            </a:r>
            <a:endParaRPr/>
          </a:p>
        </p:txBody>
      </p:sp>
      <p:sp>
        <p:nvSpPr>
          <p:cNvPr id="211" name="Google Shape;211;p41"/>
          <p:cNvSpPr txBox="1"/>
          <p:nvPr>
            <p:ph idx="2" type="body"/>
          </p:nvPr>
        </p:nvSpPr>
        <p:spPr>
          <a:xfrm>
            <a:off x="5157675" y="1152475"/>
            <a:ext cx="3674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Other Problems / Incidents?</a:t>
            </a:r>
            <a:br>
              <a:rPr b="1" lang="en" sz="1800"/>
            </a:br>
            <a:r>
              <a:rPr lang="en"/>
              <a:t>If you have a problem with a parent, spectator, or other area, you may report as needed to one of the following:</a:t>
            </a:r>
            <a:endParaRPr/>
          </a:p>
          <a:p>
            <a:pPr indent="-304800" lvl="0" marL="457200" marR="127000" rtl="0" algn="l">
              <a:lnSpc>
                <a:spcPct val="150000"/>
              </a:lnSpc>
              <a:spcBef>
                <a:spcPts val="1600"/>
              </a:spcBef>
              <a:spcAft>
                <a:spcPts val="0"/>
              </a:spcAft>
              <a:buClr>
                <a:schemeClr val="dk1"/>
              </a:buClr>
              <a:buSzPts val="1200"/>
              <a:buChar char="●"/>
            </a:pPr>
            <a:r>
              <a:rPr lang="en" sz="1200">
                <a:solidFill>
                  <a:schemeClr val="dk1"/>
                </a:solidFill>
              </a:rPr>
              <a:t>General - </a:t>
            </a:r>
            <a:r>
              <a:rPr lang="en" sz="1200" u="sng">
                <a:solidFill>
                  <a:schemeClr val="hlink"/>
                </a:solidFill>
                <a:hlinkClick r:id="rId5"/>
              </a:rPr>
              <a:t>info@ayso13.org</a:t>
            </a:r>
            <a:r>
              <a:rPr lang="en" sz="1200">
                <a:solidFill>
                  <a:schemeClr val="dk1"/>
                </a:solidFill>
              </a:rPr>
              <a:t> </a:t>
            </a:r>
            <a:endParaRPr sz="1200">
              <a:solidFill>
                <a:schemeClr val="dk1"/>
              </a:solidFill>
            </a:endParaRPr>
          </a:p>
          <a:p>
            <a:pPr indent="-304800" lvl="0" marL="457200" marR="127000" rtl="0" algn="l">
              <a:lnSpc>
                <a:spcPct val="150000"/>
              </a:lnSpc>
              <a:spcBef>
                <a:spcPts val="0"/>
              </a:spcBef>
              <a:spcAft>
                <a:spcPts val="0"/>
              </a:spcAft>
              <a:buClr>
                <a:schemeClr val="dk1"/>
              </a:buClr>
              <a:buSzPts val="1200"/>
              <a:buChar char="●"/>
            </a:pPr>
            <a:r>
              <a:rPr lang="en" sz="1200">
                <a:solidFill>
                  <a:schemeClr val="dk1"/>
                </a:solidFill>
              </a:rPr>
              <a:t>Write the commissioner directly - </a:t>
            </a:r>
            <a:r>
              <a:rPr lang="en" sz="1200" u="sng">
                <a:solidFill>
                  <a:schemeClr val="hlink"/>
                </a:solidFill>
                <a:hlinkClick r:id="rId6"/>
              </a:rPr>
              <a:t>rc@ayso13.org</a:t>
            </a:r>
            <a:endParaRPr sz="1200">
              <a:solidFill>
                <a:schemeClr val="dk1"/>
              </a:solidFill>
            </a:endParaRPr>
          </a:p>
          <a:p>
            <a:pPr indent="-304800" lvl="0" marL="457200" marR="127000" rtl="0" algn="l">
              <a:lnSpc>
                <a:spcPct val="150000"/>
              </a:lnSpc>
              <a:spcBef>
                <a:spcPts val="0"/>
              </a:spcBef>
              <a:spcAft>
                <a:spcPts val="0"/>
              </a:spcAft>
              <a:buClr>
                <a:schemeClr val="dk1"/>
              </a:buClr>
              <a:buSzPts val="1200"/>
              <a:buChar char="●"/>
            </a:pPr>
            <a:r>
              <a:rPr lang="en" sz="1200">
                <a:solidFill>
                  <a:schemeClr val="dk1"/>
                </a:solidFill>
              </a:rPr>
              <a:t>Child &amp; Volunteer Protection Advocate - </a:t>
            </a:r>
            <a:r>
              <a:rPr lang="en" sz="1200" u="sng">
                <a:solidFill>
                  <a:schemeClr val="hlink"/>
                </a:solidFill>
                <a:hlinkClick r:id="rId7"/>
              </a:rPr>
              <a:t>cvpa@ayso13.org</a:t>
            </a:r>
            <a:endParaRPr sz="1200">
              <a:solidFill>
                <a:schemeClr val="dk1"/>
              </a:solidFill>
            </a:endParaRPr>
          </a:p>
          <a:p>
            <a:pPr indent="-304800" lvl="0" marL="457200" marR="127000" rtl="0" algn="l">
              <a:lnSpc>
                <a:spcPct val="150000"/>
              </a:lnSpc>
              <a:spcBef>
                <a:spcPts val="0"/>
              </a:spcBef>
              <a:spcAft>
                <a:spcPts val="0"/>
              </a:spcAft>
              <a:buClr>
                <a:schemeClr val="dk1"/>
              </a:buClr>
              <a:buSzPts val="1200"/>
              <a:buChar char="●"/>
            </a:pPr>
            <a:r>
              <a:rPr lang="en" sz="1200">
                <a:solidFill>
                  <a:schemeClr val="dk1"/>
                </a:solidFill>
              </a:rPr>
              <a:t>Auditor - </a:t>
            </a:r>
            <a:r>
              <a:rPr lang="en" sz="1200" u="sng">
                <a:solidFill>
                  <a:schemeClr val="hlink"/>
                </a:solidFill>
                <a:hlinkClick r:id="rId8"/>
              </a:rPr>
              <a:t>auditor@ayso13.org</a:t>
            </a:r>
            <a:r>
              <a:rPr lang="en" sz="1200">
                <a:solidFill>
                  <a:schemeClr val="dk1"/>
                </a:solidFill>
              </a:rPr>
              <a:t> </a:t>
            </a:r>
            <a:endParaRPr sz="1200">
              <a:solidFill>
                <a:schemeClr val="dk1"/>
              </a:solidFill>
            </a:endParaRPr>
          </a:p>
          <a:p>
            <a:pPr indent="0" lvl="0" marL="0" rtl="0" algn="l">
              <a:spcBef>
                <a:spcPts val="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Please remember - </a:t>
            </a:r>
            <a:r>
              <a:rPr lang="en" u="sng">
                <a:solidFill>
                  <a:schemeClr val="accent5"/>
                </a:solidFill>
                <a:hlinkClick r:id="rId9">
                  <a:extLst>
                    <a:ext uri="{A12FA001-AC4F-418D-AE19-62706E023703}">
                      <ahyp:hlinkClr val="tx"/>
                    </a:ext>
                  </a:extLst>
                </a:hlinkClick>
              </a:rPr>
              <a:t>Respect The Referee Policy</a:t>
            </a:r>
            <a:endParaRPr/>
          </a:p>
        </p:txBody>
      </p:sp>
      <p:cxnSp>
        <p:nvCxnSpPr>
          <p:cNvPr id="212" name="Google Shape;212;p41"/>
          <p:cNvCxnSpPr/>
          <p:nvPr/>
        </p:nvCxnSpPr>
        <p:spPr>
          <a:xfrm>
            <a:off x="4856500" y="1126475"/>
            <a:ext cx="17700" cy="3705300"/>
          </a:xfrm>
          <a:prstGeom prst="straightConnector1">
            <a:avLst/>
          </a:prstGeom>
          <a:noFill/>
          <a:ln cap="flat" cmpd="sng" w="19050">
            <a:solidFill>
              <a:srgbClr val="0000FF"/>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Managing Parents / Spectators</a:t>
            </a:r>
            <a:endParaRPr b="1">
              <a:solidFill>
                <a:srgbClr val="0000FF"/>
              </a:solidFill>
            </a:endParaRPr>
          </a:p>
        </p:txBody>
      </p:sp>
      <p:sp>
        <p:nvSpPr>
          <p:cNvPr id="218" name="Google Shape;218;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Coaches are responsible for their touchline - Set expectations early on; it will be harder to deal with later.</a:t>
            </a:r>
            <a:endParaRPr/>
          </a:p>
          <a:p>
            <a:pPr indent="-342900" lvl="0" marL="457200" rtl="0" algn="l">
              <a:spcBef>
                <a:spcPts val="0"/>
              </a:spcBef>
              <a:spcAft>
                <a:spcPts val="0"/>
              </a:spcAft>
              <a:buSzPts val="1800"/>
              <a:buChar char="●"/>
            </a:pPr>
            <a:r>
              <a:rPr lang="en"/>
              <a:t>Coaches coach, parents cheer</a:t>
            </a:r>
            <a:endParaRPr/>
          </a:p>
          <a:p>
            <a:pPr indent="-342900" lvl="0" marL="457200" rtl="0" algn="l">
              <a:spcBef>
                <a:spcPts val="0"/>
              </a:spcBef>
              <a:spcAft>
                <a:spcPts val="0"/>
              </a:spcAft>
              <a:buSzPts val="1800"/>
              <a:buChar char="●"/>
            </a:pPr>
            <a:r>
              <a:rPr lang="en"/>
              <a:t>Try to keep it P.I.E. even when managing parents</a:t>
            </a:r>
            <a:endParaRPr/>
          </a:p>
          <a:p>
            <a:pPr indent="-342900" lvl="0" marL="457200" rtl="0" algn="l">
              <a:spcBef>
                <a:spcPts val="0"/>
              </a:spcBef>
              <a:spcAft>
                <a:spcPts val="0"/>
              </a:spcAft>
              <a:buSzPts val="1800"/>
              <a:buChar char="●"/>
            </a:pPr>
            <a:r>
              <a:rPr lang="en"/>
              <a:t>Spectators should sit 10’ away from touchline, between the two penalty areas</a:t>
            </a:r>
            <a:endParaRPr/>
          </a:p>
          <a:p>
            <a:pPr indent="-342900" lvl="0" marL="457200" rtl="0" algn="l">
              <a:spcBef>
                <a:spcPts val="0"/>
              </a:spcBef>
              <a:spcAft>
                <a:spcPts val="0"/>
              </a:spcAft>
              <a:buSzPts val="1800"/>
              <a:buChar char="●"/>
            </a:pPr>
            <a:r>
              <a:rPr lang="en"/>
              <a:t>How to identify problem parents/spectators:</a:t>
            </a:r>
            <a:endParaRPr/>
          </a:p>
          <a:p>
            <a:pPr indent="-317500" lvl="1" marL="914400" rtl="0" algn="l">
              <a:spcBef>
                <a:spcPts val="0"/>
              </a:spcBef>
              <a:spcAft>
                <a:spcPts val="0"/>
              </a:spcAft>
              <a:buSzPts val="1400"/>
              <a:buChar char="○"/>
            </a:pPr>
            <a:r>
              <a:rPr lang="en"/>
              <a:t>Tends to drift away from midfield</a:t>
            </a:r>
            <a:endParaRPr/>
          </a:p>
          <a:p>
            <a:pPr indent="-317500" lvl="1" marL="914400" rtl="0" algn="l">
              <a:spcBef>
                <a:spcPts val="0"/>
              </a:spcBef>
              <a:spcAft>
                <a:spcPts val="0"/>
              </a:spcAft>
              <a:buSzPts val="1400"/>
              <a:buChar char="○"/>
            </a:pPr>
            <a:r>
              <a:rPr lang="en"/>
              <a:t>Coaches their kid during the game</a:t>
            </a:r>
            <a:endParaRPr/>
          </a:p>
          <a:p>
            <a:pPr indent="-317500" lvl="1" marL="914400" rtl="0" algn="l">
              <a:spcBef>
                <a:spcPts val="0"/>
              </a:spcBef>
              <a:spcAft>
                <a:spcPts val="0"/>
              </a:spcAft>
              <a:buSzPts val="1400"/>
              <a:buChar char="○"/>
            </a:pPr>
            <a:r>
              <a:rPr lang="en"/>
              <a:t>Yells at the ref</a:t>
            </a:r>
            <a:endParaRPr/>
          </a:p>
          <a:p>
            <a:pPr indent="-317500" lvl="1" marL="914400" rtl="0" algn="l">
              <a:spcBef>
                <a:spcPts val="0"/>
              </a:spcBef>
              <a:spcAft>
                <a:spcPts val="0"/>
              </a:spcAft>
              <a:buSzPts val="1400"/>
              <a:buChar char="○"/>
            </a:pPr>
            <a:r>
              <a:rPr lang="en"/>
              <a:t>Takes things too personally</a:t>
            </a:r>
            <a:endParaRPr/>
          </a:p>
          <a:p>
            <a:pPr indent="-342900" lvl="0" marL="457200" rtl="0" algn="l">
              <a:spcBef>
                <a:spcPts val="0"/>
              </a:spcBef>
              <a:spcAft>
                <a:spcPts val="0"/>
              </a:spcAft>
              <a:buSzPts val="1800"/>
              <a:buChar char="●"/>
            </a:pPr>
            <a:r>
              <a:rPr lang="en"/>
              <a:t>If you’ve tried to correct a parent but he/she continues to be a problem, please let your DCA know</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Investigation into Misconduct</a:t>
            </a:r>
            <a:endParaRPr b="1">
              <a:solidFill>
                <a:srgbClr val="0000FF"/>
              </a:solidFill>
            </a:endParaRPr>
          </a:p>
        </p:txBody>
      </p:sp>
      <p:sp>
        <p:nvSpPr>
          <p:cNvPr id="224" name="Google Shape;224;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SzPts val="1700"/>
              <a:buChar char="●"/>
            </a:pPr>
            <a:r>
              <a:rPr lang="en" sz="1700"/>
              <a:t>Board members</a:t>
            </a:r>
            <a:r>
              <a:rPr lang="en" sz="1700"/>
              <a:t> will</a:t>
            </a:r>
            <a:r>
              <a:rPr b="1" lang="en" sz="1700"/>
              <a:t> investigate reports</a:t>
            </a:r>
            <a:r>
              <a:rPr lang="en" sz="1700"/>
              <a:t> of coach misconduct (from a Game Gard, volunteer, Coach Feedback Form, parent, etc.).</a:t>
            </a:r>
            <a:br>
              <a:rPr lang="en" sz="1700"/>
            </a:br>
            <a:endParaRPr sz="1700"/>
          </a:p>
          <a:p>
            <a:pPr indent="-336550" lvl="0" marL="457200" rtl="0" algn="l">
              <a:lnSpc>
                <a:spcPct val="100000"/>
              </a:lnSpc>
              <a:spcBef>
                <a:spcPts val="0"/>
              </a:spcBef>
              <a:spcAft>
                <a:spcPts val="0"/>
              </a:spcAft>
              <a:buSzPts val="1700"/>
              <a:buChar char="●"/>
            </a:pPr>
            <a:r>
              <a:rPr lang="en" sz="1700"/>
              <a:t>A member of the board or the Dispute Resolution Panel</a:t>
            </a:r>
            <a:br>
              <a:rPr lang="en" sz="1700"/>
            </a:br>
            <a:r>
              <a:rPr lang="en" sz="1700"/>
              <a:t>will contact you for a phone conversation and/or </a:t>
            </a:r>
            <a:br>
              <a:rPr lang="en" sz="1700"/>
            </a:br>
            <a:r>
              <a:rPr lang="en" sz="1700"/>
              <a:t>written account to </a:t>
            </a:r>
            <a:r>
              <a:rPr b="1" lang="en" sz="1700"/>
              <a:t>hear your side of the story.</a:t>
            </a:r>
            <a:br>
              <a:rPr b="1" lang="en" sz="1700"/>
            </a:br>
            <a:endParaRPr b="1" sz="1700"/>
          </a:p>
          <a:p>
            <a:pPr indent="-336550" lvl="0" marL="457200" rtl="0" algn="l">
              <a:lnSpc>
                <a:spcPct val="100000"/>
              </a:lnSpc>
              <a:spcBef>
                <a:spcPts val="0"/>
              </a:spcBef>
              <a:spcAft>
                <a:spcPts val="0"/>
              </a:spcAft>
              <a:buSzPts val="1700"/>
              <a:buChar char="●"/>
            </a:pPr>
            <a:r>
              <a:rPr lang="en" sz="1700"/>
              <a:t>Other </a:t>
            </a:r>
            <a:r>
              <a:rPr b="1" lang="en" sz="1700"/>
              <a:t>witnesses</a:t>
            </a:r>
            <a:r>
              <a:rPr lang="en" sz="1700"/>
              <a:t> will similarly be interviewed.</a:t>
            </a:r>
            <a:br>
              <a:rPr lang="en" sz="1700"/>
            </a:br>
            <a:endParaRPr sz="1700"/>
          </a:p>
          <a:p>
            <a:pPr indent="-336550" lvl="0" marL="457200" rtl="0" algn="l">
              <a:lnSpc>
                <a:spcPct val="100000"/>
              </a:lnSpc>
              <a:spcBef>
                <a:spcPts val="0"/>
              </a:spcBef>
              <a:spcAft>
                <a:spcPts val="0"/>
              </a:spcAft>
              <a:buSzPts val="1700"/>
              <a:buChar char="●"/>
            </a:pPr>
            <a:r>
              <a:rPr lang="en" sz="1700"/>
              <a:t>All information will be submitted to </a:t>
            </a:r>
            <a:r>
              <a:rPr b="1" lang="en" sz="1700"/>
              <a:t>Regional Commissioner who will decide</a:t>
            </a:r>
            <a:r>
              <a:rPr lang="en" sz="1700"/>
              <a:t> what actions, if any, will be taken.</a:t>
            </a:r>
            <a:br>
              <a:rPr lang="en" sz="1700"/>
            </a:br>
            <a:endParaRPr sz="1700"/>
          </a:p>
          <a:p>
            <a:pPr indent="-336550" lvl="0" marL="457200" rtl="0" algn="l">
              <a:lnSpc>
                <a:spcPct val="100000"/>
              </a:lnSpc>
              <a:spcBef>
                <a:spcPts val="0"/>
              </a:spcBef>
              <a:spcAft>
                <a:spcPts val="0"/>
              </a:spcAft>
              <a:buSzPts val="1700"/>
              <a:buChar char="●"/>
            </a:pPr>
            <a:r>
              <a:rPr lang="en" sz="1700"/>
              <a:t>Potential actions can include warnings, game suspension, etc. and </a:t>
            </a:r>
            <a:r>
              <a:rPr b="1" lang="en" sz="1700"/>
              <a:t>may impact a volunteer’s opportunity to coach in the future</a:t>
            </a:r>
            <a:endParaRPr b="1" sz="1700"/>
          </a:p>
        </p:txBody>
      </p:sp>
      <p:pic>
        <p:nvPicPr>
          <p:cNvPr id="225" name="Google Shape;225;p43"/>
          <p:cNvPicPr preferRelativeResize="0"/>
          <p:nvPr/>
        </p:nvPicPr>
        <p:blipFill>
          <a:blip r:embed="rId3">
            <a:alphaModFix/>
          </a:blip>
          <a:stretch>
            <a:fillRect/>
          </a:stretch>
        </p:blipFill>
        <p:spPr>
          <a:xfrm>
            <a:off x="6931219" y="1875669"/>
            <a:ext cx="1071575" cy="1071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6"/>
          <p:cNvSpPr txBox="1"/>
          <p:nvPr>
            <p:ph type="title"/>
          </p:nvPr>
        </p:nvSpPr>
        <p:spPr>
          <a:xfrm>
            <a:off x="311700" y="1317750"/>
            <a:ext cx="8520600" cy="239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5100">
                <a:solidFill>
                  <a:srgbClr val="0000FF"/>
                </a:solidFill>
              </a:rPr>
              <a:t>THANK YOU!</a:t>
            </a:r>
            <a:endParaRPr b="1" sz="5100">
              <a:solidFill>
                <a:srgbClr val="0000FF"/>
              </a:solidFill>
            </a:endParaRPr>
          </a:p>
          <a:p>
            <a:pPr indent="0" lvl="0" marL="0" rtl="0" algn="ctr">
              <a:spcBef>
                <a:spcPts val="0"/>
              </a:spcBef>
              <a:spcAft>
                <a:spcPts val="0"/>
              </a:spcAft>
              <a:buNone/>
            </a:pPr>
            <a:r>
              <a:t/>
            </a:r>
            <a:endParaRPr sz="3000"/>
          </a:p>
          <a:p>
            <a:pPr indent="0" lvl="0" marL="0" rtl="0" algn="l">
              <a:lnSpc>
                <a:spcPct val="115000"/>
              </a:lnSpc>
              <a:spcBef>
                <a:spcPts val="0"/>
              </a:spcBef>
              <a:spcAft>
                <a:spcPts val="1600"/>
              </a:spcAft>
              <a:buNone/>
            </a:pPr>
            <a:r>
              <a:rPr i="1" lang="en" sz="1800">
                <a:solidFill>
                  <a:schemeClr val="dk2"/>
                </a:solidFill>
              </a:rPr>
              <a:t>Thank you for volunteering to coach! Because of you, our kids get to play soccer.</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Player Ratings - 8U Only</a:t>
            </a:r>
            <a:endParaRPr b="1">
              <a:solidFill>
                <a:srgbClr val="0000FF"/>
              </a:solidFill>
            </a:endParaRPr>
          </a:p>
        </p:txBody>
      </p:sp>
      <p:sp>
        <p:nvSpPr>
          <p:cNvPr id="231" name="Google Shape;231;p44"/>
          <p:cNvSpPr txBox="1"/>
          <p:nvPr>
            <p:ph idx="1" type="body"/>
          </p:nvPr>
        </p:nvSpPr>
        <p:spPr>
          <a:xfrm>
            <a:off x="311700" y="1076275"/>
            <a:ext cx="8520600" cy="34164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n" sz="1600"/>
              <a:t>No p</a:t>
            </a:r>
            <a:r>
              <a:rPr lang="en" sz="1600"/>
              <a:t>reliminary ratings needed, just final ratings at end of season</a:t>
            </a:r>
            <a:br>
              <a:rPr lang="en" sz="1600"/>
            </a:br>
            <a:endParaRPr sz="1200"/>
          </a:p>
          <a:p>
            <a:pPr indent="-330200" lvl="0" marL="457200" rtl="0" algn="l">
              <a:lnSpc>
                <a:spcPct val="100000"/>
              </a:lnSpc>
              <a:spcBef>
                <a:spcPts val="0"/>
              </a:spcBef>
              <a:spcAft>
                <a:spcPts val="0"/>
              </a:spcAft>
              <a:buSzPts val="1600"/>
              <a:buChar char="●"/>
            </a:pPr>
            <a:r>
              <a:rPr lang="en" sz="1600"/>
              <a:t>Your initial ratings will probably be too high - try to follow the guidance:</a:t>
            </a:r>
            <a:endParaRPr sz="1600"/>
          </a:p>
          <a:p>
            <a:pPr indent="-330200" lvl="1" marL="914400" rtl="0" algn="l">
              <a:lnSpc>
                <a:spcPct val="100000"/>
              </a:lnSpc>
              <a:spcBef>
                <a:spcPts val="0"/>
              </a:spcBef>
              <a:spcAft>
                <a:spcPts val="0"/>
              </a:spcAft>
              <a:buSzPts val="1600"/>
              <a:buChar char="○"/>
            </a:pPr>
            <a:r>
              <a:rPr lang="en" sz="1600" u="sng">
                <a:solidFill>
                  <a:schemeClr val="hlink"/>
                </a:solidFill>
                <a:hlinkClick r:id="rId3"/>
              </a:rPr>
              <a:t>Rating/Assessment Guidelines </a:t>
            </a:r>
            <a:br>
              <a:rPr lang="en" sz="1600"/>
            </a:br>
            <a:endParaRPr sz="1200"/>
          </a:p>
          <a:p>
            <a:pPr indent="-330200" lvl="0" marL="457200" rtl="0" algn="l">
              <a:lnSpc>
                <a:spcPct val="100000"/>
              </a:lnSpc>
              <a:spcBef>
                <a:spcPts val="0"/>
              </a:spcBef>
              <a:spcAft>
                <a:spcPts val="0"/>
              </a:spcAft>
              <a:buSzPts val="1600"/>
              <a:buChar char="●"/>
            </a:pPr>
            <a:r>
              <a:rPr lang="en" sz="1600"/>
              <a:t>Be sure to add jersey numbers and player comments. Example:</a:t>
            </a:r>
            <a:endParaRPr sz="1600"/>
          </a:p>
          <a:p>
            <a:pPr indent="-330200" lvl="1" marL="914400" rtl="0" algn="l">
              <a:lnSpc>
                <a:spcPct val="100000"/>
              </a:lnSpc>
              <a:spcBef>
                <a:spcPts val="0"/>
              </a:spcBef>
              <a:spcAft>
                <a:spcPts val="0"/>
              </a:spcAft>
              <a:buSzPts val="1600"/>
              <a:buChar char="○"/>
            </a:pPr>
            <a:r>
              <a:rPr lang="en" sz="1600"/>
              <a:t>OK: Kicking is a strength, positioning is weakness</a:t>
            </a:r>
            <a:endParaRPr sz="1600"/>
          </a:p>
          <a:p>
            <a:pPr indent="-330200" lvl="1" marL="914400" rtl="0" algn="l">
              <a:lnSpc>
                <a:spcPct val="100000"/>
              </a:lnSpc>
              <a:spcBef>
                <a:spcPts val="0"/>
              </a:spcBef>
              <a:spcAft>
                <a:spcPts val="0"/>
              </a:spcAft>
              <a:buSzPts val="1600"/>
              <a:buChar char="○"/>
            </a:pPr>
            <a:r>
              <a:rPr lang="en" sz="1600"/>
              <a:t>Better: Kris is a solid defender and has a huge kick that is useful for clearing the ball. Tends to get pulled out of position on defense but is fast enough to usually recover. Would be a great striker if Kris learned where to be on offense.</a:t>
            </a:r>
            <a:endParaRPr sz="1600"/>
          </a:p>
        </p:txBody>
      </p:sp>
      <p:sp>
        <p:nvSpPr>
          <p:cNvPr id="232" name="Google Shape;232;p44"/>
          <p:cNvSpPr txBox="1"/>
          <p:nvPr/>
        </p:nvSpPr>
        <p:spPr>
          <a:xfrm>
            <a:off x="311700" y="3880400"/>
            <a:ext cx="8357400" cy="481800"/>
          </a:xfrm>
          <a:prstGeom prst="rect">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600"/>
              <a:t>REMINDER!  Accurate ratings are important for our ability to form balanced teams</a:t>
            </a:r>
            <a:endParaRPr b="1" i="1"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6</a:t>
            </a:r>
            <a:r>
              <a:rPr b="1" lang="en">
                <a:solidFill>
                  <a:srgbClr val="0000FF"/>
                </a:solidFill>
              </a:rPr>
              <a:t>U-8U Volunteers</a:t>
            </a:r>
            <a:endParaRPr b="1">
              <a:solidFill>
                <a:srgbClr val="0000FF"/>
              </a:solidFill>
            </a:endParaRPr>
          </a:p>
        </p:txBody>
      </p:sp>
      <p:graphicFrame>
        <p:nvGraphicFramePr>
          <p:cNvPr id="238" name="Google Shape;238;p45"/>
          <p:cNvGraphicFramePr/>
          <p:nvPr/>
        </p:nvGraphicFramePr>
        <p:xfrm>
          <a:off x="477825" y="1327975"/>
          <a:ext cx="3000000" cy="3000000"/>
        </p:xfrm>
        <a:graphic>
          <a:graphicData uri="http://schemas.openxmlformats.org/drawingml/2006/table">
            <a:tbl>
              <a:tblPr>
                <a:noFill/>
                <a:tableStyleId>{4C990FE0-3F3B-477E-A37B-C83254B9B5DB}</a:tableStyleId>
              </a:tblPr>
              <a:tblGrid>
                <a:gridCol w="2633800"/>
                <a:gridCol w="2633800"/>
                <a:gridCol w="2633800"/>
              </a:tblGrid>
              <a:tr h="381000">
                <a:tc>
                  <a:txBody>
                    <a:bodyPr/>
                    <a:lstStyle/>
                    <a:p>
                      <a:pPr indent="0" lvl="0" marL="0" rtl="0" algn="ctr">
                        <a:spcBef>
                          <a:spcPts val="0"/>
                        </a:spcBef>
                        <a:spcAft>
                          <a:spcPts val="0"/>
                        </a:spcAft>
                        <a:buNone/>
                      </a:pPr>
                      <a:r>
                        <a:rPr b="1" lang="en" sz="2000"/>
                        <a:t>Volunteer Role</a:t>
                      </a:r>
                      <a:endParaRPr b="1" sz="2000"/>
                    </a:p>
                  </a:txBody>
                  <a:tcPr marT="91425" marB="91425" marR="91425" marL="91425">
                    <a:solidFill>
                      <a:srgbClr val="CFE2F3"/>
                    </a:solidFill>
                  </a:tcPr>
                </a:tc>
                <a:tc>
                  <a:txBody>
                    <a:bodyPr/>
                    <a:lstStyle/>
                    <a:p>
                      <a:pPr indent="0" lvl="0" marL="0" rtl="0" algn="ctr">
                        <a:spcBef>
                          <a:spcPts val="0"/>
                        </a:spcBef>
                        <a:spcAft>
                          <a:spcPts val="0"/>
                        </a:spcAft>
                        <a:buNone/>
                      </a:pPr>
                      <a:r>
                        <a:rPr b="1" lang="en" sz="2000"/>
                        <a:t>Ideal</a:t>
                      </a:r>
                      <a:endParaRPr b="1" sz="2000"/>
                    </a:p>
                  </a:txBody>
                  <a:tcPr marT="91425" marB="91425" marR="91425" marL="91425">
                    <a:solidFill>
                      <a:srgbClr val="CFE2F3"/>
                    </a:solidFill>
                  </a:tcPr>
                </a:tc>
                <a:tc>
                  <a:txBody>
                    <a:bodyPr/>
                    <a:lstStyle/>
                    <a:p>
                      <a:pPr indent="0" lvl="0" marL="0" rtl="0" algn="ctr">
                        <a:spcBef>
                          <a:spcPts val="0"/>
                        </a:spcBef>
                        <a:spcAft>
                          <a:spcPts val="0"/>
                        </a:spcAft>
                        <a:buNone/>
                      </a:pPr>
                      <a:r>
                        <a:rPr b="1" lang="en" sz="2000"/>
                        <a:t>Minimum</a:t>
                      </a:r>
                      <a:endParaRPr b="1" sz="2000"/>
                    </a:p>
                  </a:txBody>
                  <a:tcPr marT="91425" marB="91425" marR="91425" marL="91425">
                    <a:solidFill>
                      <a:srgbClr val="CFE2F3"/>
                    </a:solidFill>
                  </a:tcPr>
                </a:tc>
              </a:tr>
              <a:tr h="426700">
                <a:tc>
                  <a:txBody>
                    <a:bodyPr/>
                    <a:lstStyle/>
                    <a:p>
                      <a:pPr indent="0" lvl="0" marL="0" rtl="0" algn="l">
                        <a:spcBef>
                          <a:spcPts val="0"/>
                        </a:spcBef>
                        <a:spcAft>
                          <a:spcPts val="0"/>
                        </a:spcAft>
                        <a:buNone/>
                      </a:pPr>
                      <a:r>
                        <a:rPr lang="en" sz="1600"/>
                        <a:t>Head Coach</a:t>
                      </a:r>
                      <a:endParaRPr sz="1600"/>
                    </a:p>
                  </a:txBody>
                  <a:tcPr marT="91425" marB="91425" marR="91425" marL="91425"/>
                </a:tc>
                <a:tc>
                  <a:txBody>
                    <a:bodyPr/>
                    <a:lstStyle/>
                    <a:p>
                      <a:pPr indent="0" lvl="0" marL="0" rtl="0" algn="ctr">
                        <a:spcBef>
                          <a:spcPts val="0"/>
                        </a:spcBef>
                        <a:spcAft>
                          <a:spcPts val="0"/>
                        </a:spcAft>
                        <a:buNone/>
                      </a:pPr>
                      <a:r>
                        <a:rPr lang="en" sz="1600"/>
                        <a:t>1</a:t>
                      </a:r>
                      <a:endParaRPr sz="1600"/>
                    </a:p>
                  </a:txBody>
                  <a:tcPr marT="91425" marB="91425" marR="91425" marL="91425"/>
                </a:tc>
                <a:tc>
                  <a:txBody>
                    <a:bodyPr/>
                    <a:lstStyle/>
                    <a:p>
                      <a:pPr indent="0" lvl="0" marL="0" rtl="0" algn="ctr">
                        <a:spcBef>
                          <a:spcPts val="0"/>
                        </a:spcBef>
                        <a:spcAft>
                          <a:spcPts val="0"/>
                        </a:spcAft>
                        <a:buNone/>
                      </a:pPr>
                      <a:r>
                        <a:rPr lang="en" sz="1600"/>
                        <a:t>1</a:t>
                      </a:r>
                      <a:endParaRPr sz="1600"/>
                    </a:p>
                  </a:txBody>
                  <a:tcPr marT="91425" marB="91425" marR="91425" marL="91425"/>
                </a:tc>
              </a:tr>
              <a:tr h="426700">
                <a:tc>
                  <a:txBody>
                    <a:bodyPr/>
                    <a:lstStyle/>
                    <a:p>
                      <a:pPr indent="0" lvl="0" marL="0" rtl="0" algn="l">
                        <a:spcBef>
                          <a:spcPts val="0"/>
                        </a:spcBef>
                        <a:spcAft>
                          <a:spcPts val="0"/>
                        </a:spcAft>
                        <a:buNone/>
                      </a:pPr>
                      <a:r>
                        <a:rPr lang="en" sz="1600"/>
                        <a:t>Assistant Coach</a:t>
                      </a:r>
                      <a:endParaRPr sz="1600"/>
                    </a:p>
                  </a:txBody>
                  <a:tcPr marT="91425" marB="91425" marR="91425" marL="91425"/>
                </a:tc>
                <a:tc>
                  <a:txBody>
                    <a:bodyPr/>
                    <a:lstStyle/>
                    <a:p>
                      <a:pPr indent="0" lvl="0" marL="0" rtl="0" algn="ctr">
                        <a:spcBef>
                          <a:spcPts val="0"/>
                        </a:spcBef>
                        <a:spcAft>
                          <a:spcPts val="0"/>
                        </a:spcAft>
                        <a:buNone/>
                      </a:pPr>
                      <a:r>
                        <a:rPr lang="en" sz="1600"/>
                        <a:t>1</a:t>
                      </a:r>
                      <a:endParaRPr sz="1600"/>
                    </a:p>
                  </a:txBody>
                  <a:tcPr marT="91425" marB="91425" marR="91425" marL="91425"/>
                </a:tc>
                <a:tc>
                  <a:txBody>
                    <a:bodyPr/>
                    <a:lstStyle/>
                    <a:p>
                      <a:pPr indent="0" lvl="0" marL="0" rtl="0" algn="ctr">
                        <a:spcBef>
                          <a:spcPts val="0"/>
                        </a:spcBef>
                        <a:spcAft>
                          <a:spcPts val="0"/>
                        </a:spcAft>
                        <a:buNone/>
                      </a:pPr>
                      <a:r>
                        <a:rPr lang="en" sz="1600"/>
                        <a:t>1</a:t>
                      </a:r>
                      <a:endParaRPr sz="1600"/>
                    </a:p>
                  </a:txBody>
                  <a:tcPr marT="91425" marB="91425" marR="91425" marL="91425"/>
                </a:tc>
              </a:tr>
              <a:tr h="426700">
                <a:tc>
                  <a:txBody>
                    <a:bodyPr/>
                    <a:lstStyle/>
                    <a:p>
                      <a:pPr indent="0" lvl="0" marL="0" rtl="0" algn="l">
                        <a:spcBef>
                          <a:spcPts val="0"/>
                        </a:spcBef>
                        <a:spcAft>
                          <a:spcPts val="0"/>
                        </a:spcAft>
                        <a:buNone/>
                      </a:pPr>
                      <a:r>
                        <a:rPr lang="en" sz="1600"/>
                        <a:t>Referee</a:t>
                      </a:r>
                      <a:endParaRPr sz="1600"/>
                    </a:p>
                  </a:txBody>
                  <a:tcPr marT="91425" marB="91425" marR="91425" marL="91425"/>
                </a:tc>
                <a:tc>
                  <a:txBody>
                    <a:bodyPr/>
                    <a:lstStyle/>
                    <a:p>
                      <a:pPr indent="0" lvl="0" marL="0" rtl="0" algn="ctr">
                        <a:spcBef>
                          <a:spcPts val="0"/>
                        </a:spcBef>
                        <a:spcAft>
                          <a:spcPts val="0"/>
                        </a:spcAft>
                        <a:buNone/>
                      </a:pPr>
                      <a:r>
                        <a:rPr lang="en" sz="1600"/>
                        <a:t>2 (or more)</a:t>
                      </a:r>
                      <a:endParaRPr sz="1600"/>
                    </a:p>
                  </a:txBody>
                  <a:tcPr marT="91425" marB="91425" marR="91425" marL="91425"/>
                </a:tc>
                <a:tc>
                  <a:txBody>
                    <a:bodyPr/>
                    <a:lstStyle/>
                    <a:p>
                      <a:pPr indent="0" lvl="0" marL="0" rtl="0" algn="ctr">
                        <a:spcBef>
                          <a:spcPts val="0"/>
                        </a:spcBef>
                        <a:spcAft>
                          <a:spcPts val="0"/>
                        </a:spcAft>
                        <a:buNone/>
                      </a:pPr>
                      <a:r>
                        <a:rPr lang="en" sz="1600"/>
                        <a:t>2</a:t>
                      </a:r>
                      <a:endParaRPr sz="1600"/>
                    </a:p>
                  </a:txBody>
                  <a:tcPr marT="91425" marB="91425" marR="91425" marL="91425"/>
                </a:tc>
              </a:tr>
              <a:tr h="426700">
                <a:tc>
                  <a:txBody>
                    <a:bodyPr/>
                    <a:lstStyle/>
                    <a:p>
                      <a:pPr indent="0" lvl="0" marL="0" rtl="0" algn="l">
                        <a:spcBef>
                          <a:spcPts val="0"/>
                        </a:spcBef>
                        <a:spcAft>
                          <a:spcPts val="0"/>
                        </a:spcAft>
                        <a:buNone/>
                      </a:pPr>
                      <a:r>
                        <a:rPr lang="en" sz="1600"/>
                        <a:t>Team Manager</a:t>
                      </a:r>
                      <a:endParaRPr sz="1600"/>
                    </a:p>
                  </a:txBody>
                  <a:tcPr marT="91425" marB="91425" marR="91425" marL="91425"/>
                </a:tc>
                <a:tc>
                  <a:txBody>
                    <a:bodyPr/>
                    <a:lstStyle/>
                    <a:p>
                      <a:pPr indent="0" lvl="0" marL="0" rtl="0" algn="ctr">
                        <a:spcBef>
                          <a:spcPts val="0"/>
                        </a:spcBef>
                        <a:spcAft>
                          <a:spcPts val="0"/>
                        </a:spcAft>
                        <a:buNone/>
                      </a:pPr>
                      <a:r>
                        <a:rPr lang="en" sz="1600"/>
                        <a:t>1</a:t>
                      </a:r>
                      <a:endParaRPr sz="1600"/>
                    </a:p>
                  </a:txBody>
                  <a:tcPr marT="91425" marB="91425" marR="91425" marL="91425"/>
                </a:tc>
                <a:tc>
                  <a:txBody>
                    <a:bodyPr/>
                    <a:lstStyle/>
                    <a:p>
                      <a:pPr indent="0" lvl="0" marL="0" rtl="0" algn="ctr">
                        <a:spcBef>
                          <a:spcPts val="0"/>
                        </a:spcBef>
                        <a:spcAft>
                          <a:spcPts val="0"/>
                        </a:spcAft>
                        <a:buNone/>
                      </a:pPr>
                      <a:r>
                        <a:rPr lang="en" sz="1600"/>
                        <a:t>0</a:t>
                      </a:r>
                      <a:endParaRPr sz="1600"/>
                    </a:p>
                  </a:txBody>
                  <a:tcPr marT="91425" marB="91425" marR="91425" marL="91425"/>
                </a:tc>
              </a:tr>
            </a:tbl>
          </a:graphicData>
        </a:graphic>
      </p:graphicFrame>
      <p:sp>
        <p:nvSpPr>
          <p:cNvPr id="239" name="Google Shape;239;p45"/>
          <p:cNvSpPr txBox="1"/>
          <p:nvPr/>
        </p:nvSpPr>
        <p:spPr>
          <a:xfrm>
            <a:off x="488850" y="3613200"/>
            <a:ext cx="7901400" cy="63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t>Volunteers must be fully certified - see website for requirements: </a:t>
            </a:r>
            <a:r>
              <a:rPr i="1" lang="en" u="sng">
                <a:solidFill>
                  <a:schemeClr val="hlink"/>
                </a:solidFill>
                <a:hlinkClick r:id="rId3"/>
              </a:rPr>
              <a:t>https://ayso13.org/volunteer/</a:t>
            </a:r>
            <a:r>
              <a:rPr i="1" lang="en"/>
              <a:t> </a:t>
            </a:r>
            <a:endParaRPr i="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Field Issues</a:t>
            </a:r>
            <a:endParaRPr b="1">
              <a:solidFill>
                <a:srgbClr val="0000FF"/>
              </a:solidFill>
            </a:endParaRPr>
          </a:p>
        </p:txBody>
      </p:sp>
      <p:sp>
        <p:nvSpPr>
          <p:cNvPr id="245" name="Google Shape;245;p46"/>
          <p:cNvSpPr txBox="1"/>
          <p:nvPr>
            <p:ph idx="1" type="body"/>
          </p:nvPr>
        </p:nvSpPr>
        <p:spPr>
          <a:xfrm>
            <a:off x="311700" y="1083175"/>
            <a:ext cx="8520600" cy="3906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 are guests on all the fields we use. Please help us retain access to fields. Please:</a:t>
            </a:r>
            <a:endParaRPr/>
          </a:p>
          <a:p>
            <a:pPr indent="-317500" lvl="1" marL="914400" rtl="0" algn="l">
              <a:spcBef>
                <a:spcPts val="0"/>
              </a:spcBef>
              <a:spcAft>
                <a:spcPts val="0"/>
              </a:spcAft>
              <a:buSzPts val="1400"/>
              <a:buChar char="○"/>
            </a:pPr>
            <a:r>
              <a:rPr lang="en"/>
              <a:t>Pick up any trash</a:t>
            </a:r>
            <a:endParaRPr/>
          </a:p>
          <a:p>
            <a:pPr indent="-317500" lvl="1" marL="914400" rtl="0" algn="l">
              <a:spcBef>
                <a:spcPts val="0"/>
              </a:spcBef>
              <a:spcAft>
                <a:spcPts val="0"/>
              </a:spcAft>
              <a:buSzPts val="1400"/>
              <a:buChar char="○"/>
            </a:pPr>
            <a:r>
              <a:rPr lang="en"/>
              <a:t>Do not damage the field (e.g., drag goals across the grass)</a:t>
            </a:r>
            <a:endParaRPr/>
          </a:p>
          <a:p>
            <a:pPr indent="-317500" lvl="1" marL="914400" rtl="0" algn="l">
              <a:spcBef>
                <a:spcPts val="0"/>
              </a:spcBef>
              <a:spcAft>
                <a:spcPts val="0"/>
              </a:spcAft>
              <a:buSzPts val="1400"/>
              <a:buChar char="○"/>
            </a:pPr>
            <a:r>
              <a:rPr lang="en"/>
              <a:t>Do not damage any property (e.g., do not force open a lock)</a:t>
            </a:r>
            <a:endParaRPr/>
          </a:p>
          <a:p>
            <a:pPr indent="-317500" lvl="1" marL="914400" rtl="0" algn="l">
              <a:spcBef>
                <a:spcPts val="0"/>
              </a:spcBef>
              <a:spcAft>
                <a:spcPts val="0"/>
              </a:spcAft>
              <a:buSzPts val="1400"/>
              <a:buChar char="○"/>
            </a:pPr>
            <a:r>
              <a:rPr lang="en"/>
              <a:t>Do not allow anyone to climb over a locked fence, even if we have a permit - it’s trespassing</a:t>
            </a:r>
            <a:endParaRPr/>
          </a:p>
          <a:p>
            <a:pPr indent="-342900" lvl="0" marL="457200" rtl="0" algn="l">
              <a:spcBef>
                <a:spcPts val="0"/>
              </a:spcBef>
              <a:spcAft>
                <a:spcPts val="0"/>
              </a:spcAft>
              <a:buSzPts val="1800"/>
              <a:buChar char="●"/>
            </a:pPr>
            <a:r>
              <a:rPr lang="en"/>
              <a:t>For immediate logistical issues – e.g. locked field, no lights – text Rolf at 818-636-5395 for help and start with AYSO.</a:t>
            </a:r>
            <a:endParaRPr/>
          </a:p>
          <a:p>
            <a:pPr indent="-342900" lvl="0" marL="457200" rtl="0" algn="l">
              <a:spcBef>
                <a:spcPts val="0"/>
              </a:spcBef>
              <a:spcAft>
                <a:spcPts val="0"/>
              </a:spcAft>
              <a:buSzPts val="1800"/>
              <a:buChar char="●"/>
            </a:pPr>
            <a:r>
              <a:rPr lang="en"/>
              <a:t>Report any non-immediate issue to </a:t>
            </a:r>
            <a:r>
              <a:rPr lang="en" u="sng">
                <a:solidFill>
                  <a:schemeClr val="hlink"/>
                </a:solidFill>
                <a:hlinkClick r:id="rId3"/>
              </a:rPr>
              <a:t>fields@ayso13.org</a:t>
            </a:r>
            <a:r>
              <a:rPr lang="en"/>
              <a:t> (e.g., broken sprinkler, broken light. Not gopher holes, we are working with owners to address that)</a:t>
            </a:r>
            <a:endParaRPr/>
          </a:p>
          <a:p>
            <a:pPr indent="-342900" lvl="0" marL="457200" rtl="0" algn="l">
              <a:spcBef>
                <a:spcPts val="0"/>
              </a:spcBef>
              <a:spcAft>
                <a:spcPts val="0"/>
              </a:spcAft>
              <a:buSzPts val="1800"/>
              <a:buChar char="●"/>
            </a:pPr>
            <a:r>
              <a:rPr lang="en"/>
              <a:t>For longer-term practice scheduling issues – e.g. field not working out, another coach claims same spot – </a:t>
            </a:r>
            <a:r>
              <a:rPr lang="en"/>
              <a:t>email</a:t>
            </a:r>
            <a:r>
              <a:rPr lang="en"/>
              <a:t> </a:t>
            </a:r>
            <a:r>
              <a:rPr lang="en" u="sng">
                <a:solidFill>
                  <a:schemeClr val="hlink"/>
                </a:solidFill>
                <a:hlinkClick r:id="rId4"/>
              </a:rPr>
              <a:t>practice@ayso13.org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Miscellaneous Items</a:t>
            </a:r>
            <a:endParaRPr b="1">
              <a:solidFill>
                <a:srgbClr val="0000FF"/>
              </a:solidFill>
            </a:endParaRPr>
          </a:p>
        </p:txBody>
      </p:sp>
      <p:sp>
        <p:nvSpPr>
          <p:cNvPr id="251" name="Google Shape;251;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NO unsanctioned practices!!! We risk losing field permits.</a:t>
            </a:r>
            <a:endParaRPr/>
          </a:p>
          <a:p>
            <a:pPr indent="-342900" lvl="0" marL="457200" rtl="0" algn="l">
              <a:lnSpc>
                <a:spcPct val="100000"/>
              </a:lnSpc>
              <a:spcBef>
                <a:spcPts val="1000"/>
              </a:spcBef>
              <a:spcAft>
                <a:spcPts val="0"/>
              </a:spcAft>
              <a:buSzPts val="1800"/>
              <a:buChar char="●"/>
            </a:pPr>
            <a:r>
              <a:rPr lang="en"/>
              <a:t>Take care of the fields, ditto for losing permits.</a:t>
            </a:r>
            <a:endParaRPr/>
          </a:p>
          <a:p>
            <a:pPr indent="-342900" lvl="0" marL="457200" rtl="0" algn="l">
              <a:lnSpc>
                <a:spcPct val="100000"/>
              </a:lnSpc>
              <a:spcBef>
                <a:spcPts val="1000"/>
              </a:spcBef>
              <a:spcAft>
                <a:spcPts val="0"/>
              </a:spcAft>
              <a:buSzPts val="1800"/>
              <a:buChar char="●"/>
            </a:pPr>
            <a:r>
              <a:rPr lang="en"/>
              <a:t>You must make sure each player on your team gets picked up. Coaches are the last to leave, always (and should be the first to arrive)!</a:t>
            </a:r>
            <a:endParaRPr/>
          </a:p>
          <a:p>
            <a:pPr indent="-342900" lvl="0" marL="457200" rtl="0" algn="l">
              <a:lnSpc>
                <a:spcPct val="100000"/>
              </a:lnSpc>
              <a:spcBef>
                <a:spcPts val="1000"/>
              </a:spcBef>
              <a:spcAft>
                <a:spcPts val="0"/>
              </a:spcAft>
              <a:buSzPts val="1800"/>
              <a:buChar char="●"/>
            </a:pPr>
            <a:r>
              <a:rPr lang="en"/>
              <a:t>Leave pets at home - NO PETS are allowed on AYSO fields.</a:t>
            </a:r>
            <a:endParaRPr/>
          </a:p>
          <a:p>
            <a:pPr indent="-342900" lvl="0" marL="457200" rtl="0" algn="l">
              <a:lnSpc>
                <a:spcPct val="100000"/>
              </a:lnSpc>
              <a:spcBef>
                <a:spcPts val="1000"/>
              </a:spcBef>
              <a:spcAft>
                <a:spcPts val="0"/>
              </a:spcAft>
              <a:buSzPts val="1800"/>
              <a:buChar char="●"/>
            </a:pPr>
            <a:r>
              <a:rPr lang="en"/>
              <a:t>Remind your players not to get their ears pierced during the season. They will not be allowed to wear earrings during a game, no exceptions.</a:t>
            </a:r>
            <a:endParaRPr/>
          </a:p>
          <a:p>
            <a:pPr indent="0" lvl="0" marL="457200" rtl="0" algn="l">
              <a:lnSpc>
                <a:spcPct val="100000"/>
              </a:lnSpc>
              <a:spcBef>
                <a:spcPts val="1000"/>
              </a:spcBef>
              <a:spcAft>
                <a:spcPts val="1000"/>
              </a:spcAft>
              <a:buNone/>
            </a:pPr>
            <a:r>
              <a:t/>
            </a:r>
            <a:endParaRPr>
              <a:highlight>
                <a:srgbClr val="FFFF00"/>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5600">
                <a:solidFill>
                  <a:srgbClr val="0000FF"/>
                </a:solidFill>
              </a:rPr>
              <a:t>Questions?</a:t>
            </a:r>
            <a:endParaRPr b="1" sz="5600">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Agenda</a:t>
            </a:r>
            <a:endParaRPr b="1">
              <a:solidFill>
                <a:srgbClr val="0000FF"/>
              </a:solidFill>
            </a:endParaRPr>
          </a:p>
        </p:txBody>
      </p:sp>
      <p:sp>
        <p:nvSpPr>
          <p:cNvPr id="111" name="Google Shape;111;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Your Admins</a:t>
            </a:r>
            <a:endParaRPr/>
          </a:p>
          <a:p>
            <a:pPr indent="-342900" lvl="0" marL="457200" rtl="0" algn="l">
              <a:spcBef>
                <a:spcPts val="0"/>
              </a:spcBef>
              <a:spcAft>
                <a:spcPts val="0"/>
              </a:spcAft>
              <a:buSzPts val="1800"/>
              <a:buChar char="●"/>
            </a:pPr>
            <a:r>
              <a:rPr lang="en"/>
              <a:t>Coach expectations, requirements &amp; to do list </a:t>
            </a:r>
            <a:endParaRPr/>
          </a:p>
          <a:p>
            <a:pPr indent="-342900" lvl="0" marL="457200" rtl="0" algn="l">
              <a:spcBef>
                <a:spcPts val="0"/>
              </a:spcBef>
              <a:spcAft>
                <a:spcPts val="0"/>
              </a:spcAft>
              <a:buSzPts val="1800"/>
              <a:buChar char="●"/>
            </a:pPr>
            <a:r>
              <a:rPr lang="en"/>
              <a:t>Parent &amp; medical release forms</a:t>
            </a:r>
            <a:endParaRPr/>
          </a:p>
          <a:p>
            <a:pPr indent="-342900" lvl="0" marL="457200" rtl="0" algn="l">
              <a:spcBef>
                <a:spcPts val="0"/>
              </a:spcBef>
              <a:spcAft>
                <a:spcPts val="0"/>
              </a:spcAft>
              <a:buSzPts val="1800"/>
              <a:buChar char="●"/>
            </a:pPr>
            <a:r>
              <a:rPr lang="en"/>
              <a:t>Uniforms and equipment</a:t>
            </a:r>
            <a:endParaRPr/>
          </a:p>
          <a:p>
            <a:pPr indent="-342900" lvl="0" marL="457200" rtl="0" algn="l">
              <a:spcBef>
                <a:spcPts val="0"/>
              </a:spcBef>
              <a:spcAft>
                <a:spcPts val="0"/>
              </a:spcAft>
              <a:buSzPts val="1800"/>
              <a:buChar char="●"/>
            </a:pPr>
            <a:r>
              <a:rPr lang="en"/>
              <a:t>Supporting Coaches</a:t>
            </a:r>
            <a:endParaRPr/>
          </a:p>
          <a:p>
            <a:pPr indent="-342900" lvl="0" marL="457200" rtl="0" algn="l">
              <a:spcBef>
                <a:spcPts val="0"/>
              </a:spcBef>
              <a:spcAft>
                <a:spcPts val="0"/>
              </a:spcAft>
              <a:buSzPts val="1800"/>
              <a:buChar char="●"/>
            </a:pPr>
            <a:r>
              <a:rPr lang="en"/>
              <a:t>What happens before, during and after games</a:t>
            </a:r>
            <a:endParaRPr/>
          </a:p>
          <a:p>
            <a:pPr indent="-342900" lvl="0" marL="457200" rtl="0" algn="l">
              <a:spcBef>
                <a:spcPts val="0"/>
              </a:spcBef>
              <a:spcAft>
                <a:spcPts val="0"/>
              </a:spcAft>
              <a:buSzPts val="1800"/>
              <a:buChar char="●"/>
            </a:pPr>
            <a:r>
              <a:rPr lang="en"/>
              <a:t>When Coach/Referee problems arise &amp; managing parents / spectators</a:t>
            </a:r>
            <a:endParaRPr/>
          </a:p>
          <a:p>
            <a:pPr indent="-342900" lvl="0" marL="457200" rtl="0" algn="l">
              <a:spcBef>
                <a:spcPts val="0"/>
              </a:spcBef>
              <a:spcAft>
                <a:spcPts val="0"/>
              </a:spcAft>
              <a:buSzPts val="1800"/>
              <a:buChar char="●"/>
            </a:pPr>
            <a:r>
              <a:rPr lang="en"/>
              <a:t>Upcoming events</a:t>
            </a:r>
            <a:endParaRPr/>
          </a:p>
          <a:p>
            <a:pPr indent="-342900" lvl="0" marL="457200" rtl="0" algn="l">
              <a:spcBef>
                <a:spcPts val="0"/>
              </a:spcBef>
              <a:spcAft>
                <a:spcPts val="0"/>
              </a:spcAft>
              <a:buSzPts val="1800"/>
              <a:buChar char="●"/>
            </a:pPr>
            <a:r>
              <a:rPr lang="en"/>
              <a:t>Miscellaneous items</a:t>
            </a:r>
            <a:endParaRPr/>
          </a:p>
          <a:p>
            <a:pPr indent="-342900" lvl="0" marL="457200" rtl="0" algn="l">
              <a:spcBef>
                <a:spcPts val="0"/>
              </a:spcBef>
              <a:spcAft>
                <a:spcPts val="0"/>
              </a:spcAft>
              <a:buSzPts val="1800"/>
              <a:buChar char="●"/>
            </a:pPr>
            <a:r>
              <a:rPr lang="en"/>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Your Admins</a:t>
            </a:r>
            <a:endParaRPr b="1">
              <a:solidFill>
                <a:srgbClr val="0000FF"/>
              </a:solidFill>
            </a:endParaRPr>
          </a:p>
        </p:txBody>
      </p:sp>
      <p:graphicFrame>
        <p:nvGraphicFramePr>
          <p:cNvPr id="117" name="Google Shape;117;p28"/>
          <p:cNvGraphicFramePr/>
          <p:nvPr/>
        </p:nvGraphicFramePr>
        <p:xfrm>
          <a:off x="405475" y="1212475"/>
          <a:ext cx="3000000" cy="3000000"/>
        </p:xfrm>
        <a:graphic>
          <a:graphicData uri="http://schemas.openxmlformats.org/drawingml/2006/table">
            <a:tbl>
              <a:tblPr>
                <a:noFill/>
                <a:tableStyleId>{4C990FE0-3F3B-477E-A37B-C83254B9B5DB}</a:tableStyleId>
              </a:tblPr>
              <a:tblGrid>
                <a:gridCol w="1246400"/>
                <a:gridCol w="2265475"/>
                <a:gridCol w="2647975"/>
                <a:gridCol w="1960850"/>
              </a:tblGrid>
              <a:tr h="368950">
                <a:tc gridSpan="2">
                  <a:txBody>
                    <a:bodyPr/>
                    <a:lstStyle/>
                    <a:p>
                      <a:pPr indent="0" lvl="0" marL="0" rtl="0" algn="l">
                        <a:spcBef>
                          <a:spcPts val="0"/>
                        </a:spcBef>
                        <a:spcAft>
                          <a:spcPts val="0"/>
                        </a:spcAft>
                        <a:buNone/>
                      </a:pPr>
                      <a:r>
                        <a:rPr b="1" lang="en"/>
                        <a:t>Divisional Admins</a:t>
                      </a:r>
                      <a:endParaRPr b="1"/>
                    </a:p>
                  </a:txBody>
                  <a:tcPr marT="91425" marB="91425" marR="91425" marL="91425"/>
                </a:tc>
                <a:tc hMerge="1"/>
                <a:tc gridSpan="2">
                  <a:txBody>
                    <a:bodyPr/>
                    <a:lstStyle/>
                    <a:p>
                      <a:pPr indent="0" lvl="0" marL="0" rtl="0" algn="l">
                        <a:spcBef>
                          <a:spcPts val="0"/>
                        </a:spcBef>
                        <a:spcAft>
                          <a:spcPts val="0"/>
                        </a:spcAft>
                        <a:buNone/>
                      </a:pPr>
                      <a:r>
                        <a:rPr b="1" lang="en"/>
                        <a:t>League Admins</a:t>
                      </a:r>
                      <a:endParaRPr b="1"/>
                    </a:p>
                  </a:txBody>
                  <a:tcPr marT="91425" marB="91425" marR="91425" marL="91425"/>
                </a:tc>
                <a:tc hMerge="1"/>
              </a:tr>
              <a:tr h="391675">
                <a:tc>
                  <a:txBody>
                    <a:bodyPr/>
                    <a:lstStyle/>
                    <a:p>
                      <a:pPr indent="0" lvl="0" marL="0" rtl="0" algn="l">
                        <a:spcBef>
                          <a:spcPts val="0"/>
                        </a:spcBef>
                        <a:spcAft>
                          <a:spcPts val="0"/>
                        </a:spcAft>
                        <a:buNone/>
                      </a:pPr>
                      <a:r>
                        <a:rPr lang="en"/>
                        <a:t>B6U DCA</a:t>
                      </a:r>
                      <a:endParaRPr/>
                    </a:p>
                  </a:txBody>
                  <a:tcPr marT="91425" marB="91425" marR="91425" marL="91425"/>
                </a:tc>
                <a:tc>
                  <a:txBody>
                    <a:bodyPr/>
                    <a:lstStyle/>
                    <a:p>
                      <a:pPr indent="0" lvl="0" marL="0" rtl="0" algn="l">
                        <a:spcBef>
                          <a:spcPts val="0"/>
                        </a:spcBef>
                        <a:spcAft>
                          <a:spcPts val="0"/>
                        </a:spcAft>
                        <a:buNone/>
                      </a:pPr>
                      <a:r>
                        <a:rPr lang="en"/>
                        <a:t>Lauren Stevenson &amp;</a:t>
                      </a:r>
                      <a:br>
                        <a:rPr lang="en"/>
                      </a:br>
                      <a:r>
                        <a:rPr lang="en"/>
                        <a:t>Mary Cholko</a:t>
                      </a:r>
                      <a:endParaRPr/>
                    </a:p>
                  </a:txBody>
                  <a:tcPr marT="91425" marB="91425" marR="91425" marL="91425"/>
                </a:tc>
                <a:tc>
                  <a:txBody>
                    <a:bodyPr/>
                    <a:lstStyle/>
                    <a:p>
                      <a:pPr indent="0" lvl="0" marL="0" rtl="0" algn="l">
                        <a:spcBef>
                          <a:spcPts val="0"/>
                        </a:spcBef>
                        <a:spcAft>
                          <a:spcPts val="0"/>
                        </a:spcAft>
                        <a:buNone/>
                      </a:pPr>
                      <a:r>
                        <a:rPr lang="en"/>
                        <a:t>Regional Commissioner</a:t>
                      </a:r>
                      <a:endParaRPr/>
                    </a:p>
                  </a:txBody>
                  <a:tcPr marT="91425" marB="91425" marR="91425" marL="91425"/>
                </a:tc>
                <a:tc>
                  <a:txBody>
                    <a:bodyPr/>
                    <a:lstStyle/>
                    <a:p>
                      <a:pPr indent="0" lvl="0" marL="0" rtl="0" algn="l">
                        <a:spcBef>
                          <a:spcPts val="0"/>
                        </a:spcBef>
                        <a:spcAft>
                          <a:spcPts val="0"/>
                        </a:spcAft>
                        <a:buNone/>
                      </a:pPr>
                      <a:r>
                        <a:rPr lang="en"/>
                        <a:t>Patrick Shopbell</a:t>
                      </a:r>
                      <a:endParaRPr/>
                    </a:p>
                  </a:txBody>
                  <a:tcPr marT="91425" marB="91425" marR="91425" marL="91425"/>
                </a:tc>
              </a:tr>
              <a:tr h="397900">
                <a:tc>
                  <a:txBody>
                    <a:bodyPr/>
                    <a:lstStyle/>
                    <a:p>
                      <a:pPr indent="0" lvl="0" marL="0" rtl="0" algn="l">
                        <a:spcBef>
                          <a:spcPts val="0"/>
                        </a:spcBef>
                        <a:spcAft>
                          <a:spcPts val="0"/>
                        </a:spcAft>
                        <a:buNone/>
                      </a:pPr>
                      <a:r>
                        <a:rPr lang="en"/>
                        <a:t>G6U DCA</a:t>
                      </a:r>
                      <a:endParaRPr/>
                    </a:p>
                  </a:txBody>
                  <a:tcPr marT="91425" marB="91425" marR="91425" marL="91425"/>
                </a:tc>
                <a:tc>
                  <a:txBody>
                    <a:bodyPr/>
                    <a:lstStyle/>
                    <a:p>
                      <a:pPr indent="0" lvl="0" marL="0" rtl="0" algn="l">
                        <a:spcBef>
                          <a:spcPts val="0"/>
                        </a:spcBef>
                        <a:spcAft>
                          <a:spcPts val="0"/>
                        </a:spcAft>
                        <a:buNone/>
                      </a:pPr>
                      <a:r>
                        <a:rPr lang="en"/>
                        <a:t>Jonathan Lui</a:t>
                      </a:r>
                      <a:endParaRPr/>
                    </a:p>
                  </a:txBody>
                  <a:tcPr marT="91425" marB="91425" marR="91425" marL="91425"/>
                </a:tc>
                <a:tc>
                  <a:txBody>
                    <a:bodyPr/>
                    <a:lstStyle/>
                    <a:p>
                      <a:pPr indent="0" lvl="0" marL="0" rtl="0" algn="l">
                        <a:spcBef>
                          <a:spcPts val="0"/>
                        </a:spcBef>
                        <a:spcAft>
                          <a:spcPts val="0"/>
                        </a:spcAft>
                        <a:buNone/>
                      </a:pPr>
                      <a:r>
                        <a:rPr lang="en"/>
                        <a:t>Regional Coach Administrator</a:t>
                      </a:r>
                      <a:endParaRPr/>
                    </a:p>
                  </a:txBody>
                  <a:tcPr marT="91425" marB="91425" marR="91425" marL="91425"/>
                </a:tc>
                <a:tc>
                  <a:txBody>
                    <a:bodyPr/>
                    <a:lstStyle/>
                    <a:p>
                      <a:pPr indent="0" lvl="0" marL="0" rtl="0" algn="l">
                        <a:spcBef>
                          <a:spcPts val="0"/>
                        </a:spcBef>
                        <a:spcAft>
                          <a:spcPts val="0"/>
                        </a:spcAft>
                        <a:buNone/>
                      </a:pPr>
                      <a:r>
                        <a:rPr lang="en"/>
                        <a:t>Brandi Lane</a:t>
                      </a:r>
                      <a:endParaRPr/>
                    </a:p>
                  </a:txBody>
                  <a:tcPr marT="91425" marB="91425" marR="91425" marL="91425"/>
                </a:tc>
              </a:tr>
              <a:tr h="368950">
                <a:tc>
                  <a:txBody>
                    <a:bodyPr/>
                    <a:lstStyle/>
                    <a:p>
                      <a:pPr indent="0" lvl="0" marL="0" rtl="0" algn="l">
                        <a:spcBef>
                          <a:spcPts val="0"/>
                        </a:spcBef>
                        <a:spcAft>
                          <a:spcPts val="0"/>
                        </a:spcAft>
                        <a:buNone/>
                      </a:pPr>
                      <a:r>
                        <a:rPr lang="en"/>
                        <a:t>B7U </a:t>
                      </a:r>
                      <a:r>
                        <a:rPr lang="en">
                          <a:solidFill>
                            <a:schemeClr val="dk1"/>
                          </a:solidFill>
                        </a:rPr>
                        <a:t>DCA</a:t>
                      </a:r>
                      <a:endParaRPr/>
                    </a:p>
                  </a:txBody>
                  <a:tcPr marT="91425" marB="91425" marR="91425" marL="91425"/>
                </a:tc>
                <a:tc>
                  <a:txBody>
                    <a:bodyPr/>
                    <a:lstStyle/>
                    <a:p>
                      <a:pPr indent="0" lvl="0" marL="0" rtl="0" algn="l">
                        <a:spcBef>
                          <a:spcPts val="0"/>
                        </a:spcBef>
                        <a:spcAft>
                          <a:spcPts val="0"/>
                        </a:spcAft>
                        <a:buNone/>
                      </a:pPr>
                      <a:r>
                        <a:rPr lang="en"/>
                        <a:t>Susan Streets</a:t>
                      </a:r>
                      <a:endParaRPr/>
                    </a:p>
                  </a:txBody>
                  <a:tcPr marT="91425" marB="91425" marR="91425" marL="91425"/>
                </a:tc>
                <a:tc>
                  <a:txBody>
                    <a:bodyPr/>
                    <a:lstStyle/>
                    <a:p>
                      <a:pPr indent="0" lvl="0" marL="0" rtl="0" algn="l">
                        <a:spcBef>
                          <a:spcPts val="0"/>
                        </a:spcBef>
                        <a:spcAft>
                          <a:spcPts val="0"/>
                        </a:spcAft>
                        <a:buNone/>
                      </a:pPr>
                      <a:r>
                        <a:rPr lang="en"/>
                        <a:t>Deputy RCA</a:t>
                      </a:r>
                      <a:endParaRPr/>
                    </a:p>
                  </a:txBody>
                  <a:tcPr marT="91425" marB="91425" marR="91425" marL="91425"/>
                </a:tc>
                <a:tc>
                  <a:txBody>
                    <a:bodyPr/>
                    <a:lstStyle/>
                    <a:p>
                      <a:pPr indent="0" lvl="0" marL="0" rtl="0" algn="l">
                        <a:spcBef>
                          <a:spcPts val="0"/>
                        </a:spcBef>
                        <a:spcAft>
                          <a:spcPts val="0"/>
                        </a:spcAft>
                        <a:buNone/>
                      </a:pPr>
                      <a:r>
                        <a:rPr lang="en"/>
                        <a:t>Susan Streets</a:t>
                      </a:r>
                      <a:endParaRPr/>
                    </a:p>
                  </a:txBody>
                  <a:tcPr marT="91425" marB="91425" marR="91425" marL="91425"/>
                </a:tc>
              </a:tr>
              <a:tr h="391675">
                <a:tc>
                  <a:txBody>
                    <a:bodyPr/>
                    <a:lstStyle/>
                    <a:p>
                      <a:pPr indent="0" lvl="0" marL="0" rtl="0" algn="l">
                        <a:spcBef>
                          <a:spcPts val="0"/>
                        </a:spcBef>
                        <a:spcAft>
                          <a:spcPts val="0"/>
                        </a:spcAft>
                        <a:buNone/>
                      </a:pPr>
                      <a:r>
                        <a:rPr lang="en"/>
                        <a:t>G7U</a:t>
                      </a:r>
                      <a:r>
                        <a:rPr lang="en">
                          <a:solidFill>
                            <a:schemeClr val="dk1"/>
                          </a:solidFill>
                        </a:rPr>
                        <a:t> DCA</a:t>
                      </a:r>
                      <a:endParaRPr/>
                    </a:p>
                  </a:txBody>
                  <a:tcPr marT="91425" marB="91425" marR="91425" marL="91425"/>
                </a:tc>
                <a:tc>
                  <a:txBody>
                    <a:bodyPr/>
                    <a:lstStyle/>
                    <a:p>
                      <a:pPr indent="0" lvl="0" marL="0" rtl="0" algn="l">
                        <a:spcBef>
                          <a:spcPts val="0"/>
                        </a:spcBef>
                        <a:spcAft>
                          <a:spcPts val="0"/>
                        </a:spcAft>
                        <a:buNone/>
                      </a:pPr>
                      <a:r>
                        <a:rPr lang="en"/>
                        <a:t>Brandi Lane</a:t>
                      </a:r>
                      <a:endParaRPr/>
                    </a:p>
                  </a:txBody>
                  <a:tcPr marT="91425" marB="91425" marR="91425" marL="91425"/>
                </a:tc>
                <a:tc>
                  <a:txBody>
                    <a:bodyPr/>
                    <a:lstStyle/>
                    <a:p>
                      <a:pPr indent="0" lvl="0" marL="0" rtl="0" algn="l">
                        <a:spcBef>
                          <a:spcPts val="0"/>
                        </a:spcBef>
                        <a:spcAft>
                          <a:spcPts val="0"/>
                        </a:spcAft>
                        <a:buNone/>
                      </a:pPr>
                      <a:r>
                        <a:rPr lang="en"/>
                        <a:t>Regional Referee Admin</a:t>
                      </a:r>
                      <a:endParaRPr/>
                    </a:p>
                  </a:txBody>
                  <a:tcPr marT="91425" marB="91425" marR="91425" marL="91425"/>
                </a:tc>
                <a:tc>
                  <a:txBody>
                    <a:bodyPr/>
                    <a:lstStyle/>
                    <a:p>
                      <a:pPr indent="0" lvl="0" marL="0" rtl="0" algn="l">
                        <a:spcBef>
                          <a:spcPts val="0"/>
                        </a:spcBef>
                        <a:spcAft>
                          <a:spcPts val="0"/>
                        </a:spcAft>
                        <a:buNone/>
                      </a:pPr>
                      <a:r>
                        <a:rPr lang="en"/>
                        <a:t>Harry Plotkin</a:t>
                      </a:r>
                      <a:endParaRPr/>
                    </a:p>
                  </a:txBody>
                  <a:tcPr marT="91425" marB="91425" marR="91425" marL="91425"/>
                </a:tc>
              </a:tr>
              <a:tr h="368950">
                <a:tc>
                  <a:txBody>
                    <a:bodyPr/>
                    <a:lstStyle/>
                    <a:p>
                      <a:pPr indent="0" lvl="0" marL="0" rtl="0" algn="l">
                        <a:spcBef>
                          <a:spcPts val="0"/>
                        </a:spcBef>
                        <a:spcAft>
                          <a:spcPts val="0"/>
                        </a:spcAft>
                        <a:buNone/>
                      </a:pPr>
                      <a:r>
                        <a:rPr lang="en"/>
                        <a:t>B8U</a:t>
                      </a:r>
                      <a:r>
                        <a:rPr lang="en">
                          <a:solidFill>
                            <a:schemeClr val="dk1"/>
                          </a:solidFill>
                        </a:rPr>
                        <a:t> DCA</a:t>
                      </a:r>
                      <a:endParaRPr/>
                    </a:p>
                  </a:txBody>
                  <a:tcPr marT="91425" marB="91425" marR="91425" marL="91425"/>
                </a:tc>
                <a:tc>
                  <a:txBody>
                    <a:bodyPr/>
                    <a:lstStyle/>
                    <a:p>
                      <a:pPr indent="0" lvl="0" marL="0" rtl="0" algn="l">
                        <a:spcBef>
                          <a:spcPts val="0"/>
                        </a:spcBef>
                        <a:spcAft>
                          <a:spcPts val="0"/>
                        </a:spcAft>
                        <a:buNone/>
                      </a:pPr>
                      <a:r>
                        <a:rPr lang="en"/>
                        <a:t>Tona Rodriguez</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68950">
                <a:tc>
                  <a:txBody>
                    <a:bodyPr/>
                    <a:lstStyle/>
                    <a:p>
                      <a:pPr indent="0" lvl="0" marL="0" rtl="0" algn="l">
                        <a:spcBef>
                          <a:spcPts val="0"/>
                        </a:spcBef>
                        <a:spcAft>
                          <a:spcPts val="0"/>
                        </a:spcAft>
                        <a:buNone/>
                      </a:pPr>
                      <a:r>
                        <a:rPr lang="en"/>
                        <a:t>G8U</a:t>
                      </a:r>
                      <a:r>
                        <a:rPr lang="en">
                          <a:solidFill>
                            <a:schemeClr val="dk1"/>
                          </a:solidFill>
                        </a:rPr>
                        <a:t> DCA</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Suset Chaney</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68950">
                <a:tc>
                  <a:txBody>
                    <a:bodyPr/>
                    <a:lstStyle/>
                    <a:p>
                      <a:pPr indent="0" lvl="0" marL="0" rtl="0" algn="l">
                        <a:spcBef>
                          <a:spcPts val="0"/>
                        </a:spcBef>
                        <a:spcAft>
                          <a:spcPts val="0"/>
                        </a:spcAft>
                        <a:buNone/>
                      </a:pPr>
                      <a:r>
                        <a:rPr lang="en"/>
                        <a:t>6U-8U DRA</a:t>
                      </a:r>
                      <a:endParaRPr/>
                    </a:p>
                  </a:txBody>
                  <a:tcPr marT="91425" marB="91425" marR="91425" marL="91425"/>
                </a:tc>
                <a:tc>
                  <a:txBody>
                    <a:bodyPr/>
                    <a:lstStyle/>
                    <a:p>
                      <a:pPr indent="0" lvl="0" marL="0" rtl="0" algn="l">
                        <a:spcBef>
                          <a:spcPts val="0"/>
                        </a:spcBef>
                        <a:spcAft>
                          <a:spcPts val="0"/>
                        </a:spcAft>
                        <a:buNone/>
                      </a:pPr>
                      <a:r>
                        <a:rPr lang="en"/>
                        <a:t>Harry Plotkin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What We Expect From Coaches</a:t>
            </a:r>
            <a:endParaRPr b="1">
              <a:solidFill>
                <a:srgbClr val="0000FF"/>
              </a:solidFill>
            </a:endParaRPr>
          </a:p>
        </p:txBody>
      </p:sp>
      <p:sp>
        <p:nvSpPr>
          <p:cNvPr id="123" name="Google Shape;123;p29"/>
          <p:cNvSpPr txBox="1"/>
          <p:nvPr>
            <p:ph idx="1" type="body"/>
          </p:nvPr>
        </p:nvSpPr>
        <p:spPr>
          <a:xfrm>
            <a:off x="311700" y="1152475"/>
            <a:ext cx="8520600" cy="37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Conduct</a:t>
            </a:r>
            <a:endParaRPr b="1" sz="1600"/>
          </a:p>
          <a:p>
            <a:pPr indent="-317500" lvl="0" marL="457200" rtl="0" algn="l">
              <a:spcBef>
                <a:spcPts val="0"/>
              </a:spcBef>
              <a:spcAft>
                <a:spcPts val="0"/>
              </a:spcAft>
              <a:buSzPts val="1400"/>
              <a:buChar char="●"/>
            </a:pPr>
            <a:r>
              <a:rPr lang="en" sz="1400"/>
              <a:t>PIE: Positive, Instructional, Encouraging</a:t>
            </a:r>
            <a:endParaRPr sz="1400"/>
          </a:p>
          <a:p>
            <a:pPr indent="-317500" lvl="0" marL="457200" rtl="0" algn="l">
              <a:spcBef>
                <a:spcPts val="0"/>
              </a:spcBef>
              <a:spcAft>
                <a:spcPts val="0"/>
              </a:spcAft>
              <a:buSzPts val="1400"/>
              <a:buChar char="●"/>
            </a:pPr>
            <a:r>
              <a:rPr lang="en" sz="1400"/>
              <a:t>Coaches set the tone for players and parents</a:t>
            </a:r>
            <a:endParaRPr sz="1400"/>
          </a:p>
          <a:p>
            <a:pPr indent="-317500" lvl="0" marL="457200" rtl="0" algn="l">
              <a:spcBef>
                <a:spcPts val="0"/>
              </a:spcBef>
              <a:spcAft>
                <a:spcPts val="0"/>
              </a:spcAft>
              <a:buSzPts val="1400"/>
              <a:buChar char="●"/>
            </a:pPr>
            <a:r>
              <a:rPr b="1" lang="en" sz="1400">
                <a:solidFill>
                  <a:srgbClr val="FF0000"/>
                </a:solidFill>
              </a:rPr>
              <a:t>Be professional - we expect behavior that would </a:t>
            </a:r>
            <a:br>
              <a:rPr b="1" lang="en" sz="1400">
                <a:solidFill>
                  <a:srgbClr val="FF0000"/>
                </a:solidFill>
              </a:rPr>
            </a:br>
            <a:r>
              <a:rPr b="1" lang="en" sz="1400">
                <a:solidFill>
                  <a:srgbClr val="FF0000"/>
                </a:solidFill>
              </a:rPr>
              <a:t>be acceptable at work</a:t>
            </a:r>
            <a:br>
              <a:rPr b="1" lang="en" sz="1400"/>
            </a:br>
            <a:endParaRPr sz="800"/>
          </a:p>
          <a:p>
            <a:pPr indent="0" lvl="0" marL="0" rtl="0" algn="l">
              <a:spcBef>
                <a:spcPts val="0"/>
              </a:spcBef>
              <a:spcAft>
                <a:spcPts val="0"/>
              </a:spcAft>
              <a:buNone/>
            </a:pPr>
            <a:r>
              <a:rPr b="1" lang="en" sz="1600"/>
              <a:t>Referee Treatment </a:t>
            </a:r>
            <a:endParaRPr b="1" sz="1600"/>
          </a:p>
          <a:p>
            <a:pPr indent="0" lvl="0" marL="0" rtl="0" algn="l">
              <a:spcBef>
                <a:spcPts val="0"/>
              </a:spcBef>
              <a:spcAft>
                <a:spcPts val="0"/>
              </a:spcAft>
              <a:buNone/>
            </a:pPr>
            <a:r>
              <a:rPr b="1" lang="en" sz="1400"/>
              <a:t>(</a:t>
            </a:r>
            <a:r>
              <a:rPr b="1" lang="en" sz="1400" u="sng">
                <a:solidFill>
                  <a:schemeClr val="accent5"/>
                </a:solidFill>
                <a:hlinkClick r:id="rId3">
                  <a:extLst>
                    <a:ext uri="{A12FA001-AC4F-418D-AE19-62706E023703}">
                      <ahyp:hlinkClr val="tx"/>
                    </a:ext>
                  </a:extLst>
                </a:hlinkClick>
              </a:rPr>
              <a:t>Respect The Referee Policy</a:t>
            </a:r>
            <a:r>
              <a:rPr b="1" lang="en" sz="1400"/>
              <a:t>)</a:t>
            </a:r>
            <a:endParaRPr b="1" sz="1600"/>
          </a:p>
          <a:p>
            <a:pPr indent="-317500" lvl="0" marL="457200" rtl="0" algn="l">
              <a:spcBef>
                <a:spcPts val="0"/>
              </a:spcBef>
              <a:spcAft>
                <a:spcPts val="0"/>
              </a:spcAft>
              <a:buSzPts val="1400"/>
              <a:buChar char="●"/>
            </a:pPr>
            <a:r>
              <a:rPr lang="en" sz="1400"/>
              <a:t>Be nice to the refs</a:t>
            </a:r>
            <a:endParaRPr sz="1400"/>
          </a:p>
          <a:p>
            <a:pPr indent="-317500" lvl="0" marL="457200" rtl="0" algn="l">
              <a:spcBef>
                <a:spcPts val="0"/>
              </a:spcBef>
              <a:spcAft>
                <a:spcPts val="0"/>
              </a:spcAft>
              <a:buSzPts val="1400"/>
              <a:buChar char="●"/>
            </a:pPr>
            <a:r>
              <a:rPr lang="en" sz="1400"/>
              <a:t>We’re all volunteers</a:t>
            </a:r>
            <a:endParaRPr sz="1400"/>
          </a:p>
          <a:p>
            <a:pPr indent="-317500" lvl="0" marL="457200" rtl="0" algn="l">
              <a:spcBef>
                <a:spcPts val="0"/>
              </a:spcBef>
              <a:spcAft>
                <a:spcPts val="0"/>
              </a:spcAft>
              <a:buSzPts val="1400"/>
              <a:buChar char="●"/>
            </a:pPr>
            <a:r>
              <a:rPr b="1" lang="en" sz="1400">
                <a:solidFill>
                  <a:srgbClr val="FF0000"/>
                </a:solidFill>
              </a:rPr>
              <a:t>Zero tolerance</a:t>
            </a:r>
            <a:r>
              <a:rPr b="1" lang="en" sz="1400"/>
              <a:t> </a:t>
            </a:r>
            <a:r>
              <a:rPr lang="en" sz="1400"/>
              <a:t>for referee criticism</a:t>
            </a:r>
            <a:endParaRPr sz="1400"/>
          </a:p>
          <a:p>
            <a:pPr indent="-317500" lvl="0" marL="457200" rtl="0" algn="l">
              <a:spcBef>
                <a:spcPts val="0"/>
              </a:spcBef>
              <a:spcAft>
                <a:spcPts val="0"/>
              </a:spcAft>
              <a:buSzPts val="1400"/>
              <a:buChar char="●"/>
            </a:pPr>
            <a:r>
              <a:rPr b="1" lang="en" sz="1400">
                <a:solidFill>
                  <a:srgbClr val="FF0000"/>
                </a:solidFill>
              </a:rPr>
              <a:t>Less than zero tolerance</a:t>
            </a:r>
            <a:r>
              <a:rPr lang="en" sz="1400"/>
              <a:t> for yelling at or criticizing youth refs.</a:t>
            </a:r>
            <a:endParaRPr sz="1400"/>
          </a:p>
          <a:p>
            <a:pPr indent="-317500" lvl="0" marL="457200" rtl="0" algn="l">
              <a:spcBef>
                <a:spcPts val="0"/>
              </a:spcBef>
              <a:spcAft>
                <a:spcPts val="0"/>
              </a:spcAft>
              <a:buSzPts val="1400"/>
              <a:buChar char="●"/>
            </a:pPr>
            <a:r>
              <a:rPr lang="en" sz="1400"/>
              <a:t>Manage your sideline. Coaches coach. Parents/spectators cheer. No one yells at refs.</a:t>
            </a:r>
            <a:br>
              <a:rPr lang="en" sz="1400"/>
            </a:br>
            <a:endParaRPr sz="800"/>
          </a:p>
          <a:p>
            <a:pPr indent="0" lvl="0" marL="0" rtl="0" algn="ctr">
              <a:spcBef>
                <a:spcPts val="0"/>
              </a:spcBef>
              <a:spcAft>
                <a:spcPts val="0"/>
              </a:spcAft>
              <a:buNone/>
            </a:pPr>
            <a:r>
              <a:rPr i="1" lang="en" sz="1400"/>
              <a:t>Remember, </a:t>
            </a:r>
            <a:r>
              <a:rPr b="1" i="1" lang="en" sz="1400"/>
              <a:t>we are a community</a:t>
            </a:r>
            <a:r>
              <a:rPr i="1" lang="en" sz="1400"/>
              <a:t>. Coaches are a team with referees, parents, other coaches. </a:t>
            </a:r>
            <a:br>
              <a:rPr i="1" lang="en" sz="1400"/>
            </a:br>
            <a:r>
              <a:rPr i="1" lang="en" sz="1400"/>
              <a:t>This year you might be on opposing teams, but next year you may be on the same team!</a:t>
            </a:r>
            <a:endParaRPr sz="1600"/>
          </a:p>
        </p:txBody>
      </p:sp>
      <p:sp>
        <p:nvSpPr>
          <p:cNvPr id="124" name="Google Shape;124;p29"/>
          <p:cNvSpPr txBox="1"/>
          <p:nvPr/>
        </p:nvSpPr>
        <p:spPr>
          <a:xfrm>
            <a:off x="5391475" y="1247875"/>
            <a:ext cx="3349200" cy="1770300"/>
          </a:xfrm>
          <a:prstGeom prst="rect">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AYSO Vision &amp; Philosophies</a:t>
            </a:r>
            <a:endParaRPr b="1" sz="1800"/>
          </a:p>
          <a:p>
            <a:pPr indent="0" lvl="0" marL="0" rtl="0" algn="l">
              <a:spcBef>
                <a:spcPts val="0"/>
              </a:spcBef>
              <a:spcAft>
                <a:spcPts val="0"/>
              </a:spcAft>
              <a:buNone/>
            </a:pPr>
            <a:r>
              <a:t/>
            </a:r>
            <a:endParaRPr sz="1200"/>
          </a:p>
          <a:p>
            <a:pPr indent="0" lvl="0" marL="0" rtl="0" algn="ctr">
              <a:spcBef>
                <a:spcPts val="0"/>
              </a:spcBef>
              <a:spcAft>
                <a:spcPts val="0"/>
              </a:spcAft>
              <a:buNone/>
            </a:pPr>
            <a:r>
              <a:rPr lang="en" sz="1200">
                <a:solidFill>
                  <a:schemeClr val="dk2"/>
                </a:solidFill>
              </a:rPr>
              <a:t>To provide world class youth soccer programs that enrich children’s lives</a:t>
            </a:r>
            <a:endParaRPr sz="1200">
              <a:solidFill>
                <a:schemeClr val="dk2"/>
              </a:solidFill>
            </a:endParaRPr>
          </a:p>
          <a:p>
            <a:pPr indent="0" lvl="0" marL="457200" rtl="0" algn="ctr">
              <a:spcBef>
                <a:spcPts val="0"/>
              </a:spcBef>
              <a:spcAft>
                <a:spcPts val="0"/>
              </a:spcAft>
              <a:buNone/>
            </a:pPr>
            <a:r>
              <a:t/>
            </a:r>
            <a:endParaRPr sz="800">
              <a:solidFill>
                <a:schemeClr val="dk2"/>
              </a:solidFill>
            </a:endParaRPr>
          </a:p>
          <a:p>
            <a:pPr indent="0" lvl="0" marL="0" rtl="0" algn="ctr">
              <a:spcBef>
                <a:spcPts val="0"/>
              </a:spcBef>
              <a:spcAft>
                <a:spcPts val="0"/>
              </a:spcAft>
              <a:buNone/>
            </a:pPr>
            <a:r>
              <a:rPr lang="en" sz="1200">
                <a:solidFill>
                  <a:schemeClr val="dk2"/>
                </a:solidFill>
              </a:rPr>
              <a:t>Development over winning</a:t>
            </a:r>
            <a:endParaRPr sz="1200">
              <a:solidFill>
                <a:schemeClr val="dk2"/>
              </a:solidFill>
            </a:endParaRPr>
          </a:p>
          <a:p>
            <a:pPr indent="0" lvl="0" marL="0" rtl="0" algn="ctr">
              <a:spcBef>
                <a:spcPts val="0"/>
              </a:spcBef>
              <a:spcAft>
                <a:spcPts val="0"/>
              </a:spcAft>
              <a:buNone/>
            </a:pPr>
            <a:r>
              <a:t/>
            </a:r>
            <a:endParaRPr sz="800">
              <a:solidFill>
                <a:schemeClr val="dk2"/>
              </a:solidFill>
            </a:endParaRPr>
          </a:p>
          <a:p>
            <a:pPr indent="0" lvl="0" marL="0" rtl="0" algn="ctr">
              <a:spcBef>
                <a:spcPts val="0"/>
              </a:spcBef>
              <a:spcAft>
                <a:spcPts val="0"/>
              </a:spcAft>
              <a:buNone/>
            </a:pPr>
            <a:r>
              <a:rPr lang="en" sz="1200">
                <a:solidFill>
                  <a:schemeClr val="dk2"/>
                </a:solidFill>
              </a:rPr>
              <a:t>Positive Coaching</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Coach Requirements</a:t>
            </a:r>
            <a:endParaRPr b="1">
              <a:solidFill>
                <a:srgbClr val="0000FF"/>
              </a:solidFill>
            </a:endParaRPr>
          </a:p>
        </p:txBody>
      </p:sp>
      <p:sp>
        <p:nvSpPr>
          <p:cNvPr id="130" name="Google Shape;130;p30"/>
          <p:cNvSpPr txBox="1"/>
          <p:nvPr>
            <p:ph idx="1" type="body"/>
          </p:nvPr>
        </p:nvSpPr>
        <p:spPr>
          <a:xfrm>
            <a:off x="311700" y="1152475"/>
            <a:ext cx="5086800" cy="3794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600"/>
              <a:t>Volunteer Application &amp; Background Check</a:t>
            </a:r>
            <a:endParaRPr b="1" sz="1600"/>
          </a:p>
          <a:p>
            <a:pPr indent="-317500" lvl="0" marL="457200" rtl="0" algn="l">
              <a:lnSpc>
                <a:spcPct val="100000"/>
              </a:lnSpc>
              <a:spcBef>
                <a:spcPts val="0"/>
              </a:spcBef>
              <a:spcAft>
                <a:spcPts val="0"/>
              </a:spcAft>
              <a:buSzPts val="1400"/>
              <a:buChar char="●"/>
            </a:pPr>
            <a:r>
              <a:rPr lang="en" sz="1400"/>
              <a:t>Required annually, specifically for AYSO</a:t>
            </a:r>
            <a:endParaRPr sz="1400"/>
          </a:p>
          <a:p>
            <a:pPr indent="-317500" lvl="0" marL="457200" rtl="0" algn="l">
              <a:lnSpc>
                <a:spcPct val="100000"/>
              </a:lnSpc>
              <a:spcBef>
                <a:spcPts val="0"/>
              </a:spcBef>
              <a:spcAft>
                <a:spcPts val="0"/>
              </a:spcAft>
              <a:buSzPts val="1400"/>
              <a:buChar char="●"/>
            </a:pPr>
            <a:r>
              <a:rPr lang="en" sz="1400"/>
              <a:t>AYSO uses Sterling Volunteers for background checks - do NOW (results can take weeks)</a:t>
            </a:r>
            <a:endParaRPr b="1"/>
          </a:p>
          <a:p>
            <a:pPr indent="-317500" lvl="0" marL="457200" rtl="0" algn="l">
              <a:lnSpc>
                <a:spcPct val="100000"/>
              </a:lnSpc>
              <a:spcBef>
                <a:spcPts val="0"/>
              </a:spcBef>
              <a:spcAft>
                <a:spcPts val="0"/>
              </a:spcAft>
              <a:buSzPts val="1400"/>
              <a:buChar char="●"/>
            </a:pPr>
            <a:r>
              <a:rPr lang="en" sz="1400"/>
              <a:t>Livescan Fingerprinting  (results can take weeks)</a:t>
            </a:r>
            <a:br>
              <a:rPr lang="en" sz="1400"/>
            </a:br>
            <a:endParaRPr b="1"/>
          </a:p>
          <a:p>
            <a:pPr indent="0" lvl="0" marL="0" rtl="0" algn="l">
              <a:lnSpc>
                <a:spcPct val="100000"/>
              </a:lnSpc>
              <a:spcBef>
                <a:spcPts val="0"/>
              </a:spcBef>
              <a:spcAft>
                <a:spcPts val="0"/>
              </a:spcAft>
              <a:buNone/>
            </a:pPr>
            <a:r>
              <a:rPr b="1" lang="en" sz="1600"/>
              <a:t>Training </a:t>
            </a:r>
            <a:br>
              <a:rPr b="1" lang="en"/>
            </a:br>
            <a:r>
              <a:rPr i="1" lang="en" sz="1200"/>
              <a:t>(Helpful links: </a:t>
            </a:r>
            <a:r>
              <a:rPr i="1" lang="en" sz="1200" u="sng">
                <a:solidFill>
                  <a:schemeClr val="accent5"/>
                </a:solidFill>
                <a:hlinkClick r:id="rId3">
                  <a:extLst>
                    <a:ext uri="{A12FA001-AC4F-418D-AE19-62706E023703}">
                      <ahyp:hlinkClr val="tx"/>
                    </a:ext>
                  </a:extLst>
                </a:hlinkClick>
              </a:rPr>
              <a:t>AYSO R13 Coach</a:t>
            </a:r>
            <a:r>
              <a:rPr i="1" lang="en" sz="1200"/>
              <a:t>, </a:t>
            </a:r>
            <a:r>
              <a:rPr i="1" lang="en" sz="1200" u="sng">
                <a:solidFill>
                  <a:schemeClr val="accent5"/>
                </a:solidFill>
                <a:hlinkClick r:id="rId4">
                  <a:extLst>
                    <a:ext uri="{A12FA001-AC4F-418D-AE19-62706E023703}">
                      <ahyp:hlinkClr val="tx"/>
                    </a:ext>
                  </a:extLst>
                </a:hlinkClick>
              </a:rPr>
              <a:t>Volunteer FAQ</a:t>
            </a:r>
            <a:r>
              <a:rPr i="1" lang="en" sz="1200"/>
              <a:t>, </a:t>
            </a:r>
            <a:r>
              <a:rPr i="1" lang="en" sz="1200" u="sng">
                <a:solidFill>
                  <a:schemeClr val="accent5"/>
                </a:solidFill>
                <a:hlinkClick r:id="rId5">
                  <a:extLst>
                    <a:ext uri="{A12FA001-AC4F-418D-AE19-62706E023703}">
                      <ahyp:hlinkClr val="tx"/>
                    </a:ext>
                  </a:extLst>
                </a:hlinkClick>
              </a:rPr>
              <a:t>AYSO 13 Calendar</a:t>
            </a:r>
            <a:r>
              <a:rPr i="1" lang="en" sz="1200"/>
              <a:t>) </a:t>
            </a:r>
            <a:endParaRPr i="1" sz="1200"/>
          </a:p>
          <a:p>
            <a:pPr indent="-317500" lvl="0" marL="457200" rtl="0" algn="l">
              <a:lnSpc>
                <a:spcPct val="100000"/>
              </a:lnSpc>
              <a:spcBef>
                <a:spcPts val="0"/>
              </a:spcBef>
              <a:spcAft>
                <a:spcPts val="0"/>
              </a:spcAft>
              <a:buSzPts val="1400"/>
              <a:buChar char="●"/>
            </a:pPr>
            <a:r>
              <a:rPr lang="en" sz="1400"/>
              <a:t>6</a:t>
            </a:r>
            <a:r>
              <a:rPr lang="en" sz="1400"/>
              <a:t>U/8U Coach Course </a:t>
            </a:r>
            <a:r>
              <a:rPr i="1" lang="en" sz="1400"/>
              <a:t>(online/in person + field session)</a:t>
            </a:r>
            <a:endParaRPr i="1" sz="1400"/>
          </a:p>
          <a:p>
            <a:pPr indent="-317500" lvl="0" marL="457200" rtl="0" algn="l">
              <a:lnSpc>
                <a:spcPct val="100000"/>
              </a:lnSpc>
              <a:spcBef>
                <a:spcPts val="0"/>
              </a:spcBef>
              <a:spcAft>
                <a:spcPts val="0"/>
              </a:spcAft>
              <a:buSzPts val="1400"/>
              <a:buChar char="●"/>
            </a:pPr>
            <a:r>
              <a:rPr lang="en" sz="1400"/>
              <a:t>Safe Haven </a:t>
            </a:r>
            <a:r>
              <a:rPr i="1" lang="en" sz="1400"/>
              <a:t>(online)</a:t>
            </a:r>
            <a:endParaRPr i="1" sz="1400"/>
          </a:p>
          <a:p>
            <a:pPr indent="-317500" lvl="0" marL="457200" rtl="0" algn="l">
              <a:lnSpc>
                <a:spcPct val="100000"/>
              </a:lnSpc>
              <a:spcBef>
                <a:spcPts val="0"/>
              </a:spcBef>
              <a:spcAft>
                <a:spcPts val="0"/>
              </a:spcAft>
              <a:buSzPts val="1400"/>
              <a:buChar char="●"/>
            </a:pPr>
            <a:r>
              <a:rPr lang="en" sz="1400"/>
              <a:t>Safesport </a:t>
            </a:r>
            <a:r>
              <a:rPr i="1" lang="en" sz="1400"/>
              <a:t>(online)</a:t>
            </a:r>
            <a:endParaRPr i="1" sz="1400"/>
          </a:p>
          <a:p>
            <a:pPr indent="-317500" lvl="0" marL="457200" rtl="0" algn="l">
              <a:lnSpc>
                <a:spcPct val="100000"/>
              </a:lnSpc>
              <a:spcBef>
                <a:spcPts val="0"/>
              </a:spcBef>
              <a:spcAft>
                <a:spcPts val="0"/>
              </a:spcAft>
              <a:buSzPts val="1400"/>
              <a:buChar char="●"/>
            </a:pPr>
            <a:r>
              <a:rPr lang="en" sz="1400"/>
              <a:t>Sudden Cardiac Arrest</a:t>
            </a:r>
            <a:r>
              <a:rPr i="1" lang="en" sz="1400"/>
              <a:t> (online)</a:t>
            </a:r>
            <a:endParaRPr i="1" sz="1400"/>
          </a:p>
          <a:p>
            <a:pPr indent="-317500" lvl="0" marL="457200" rtl="0" algn="l">
              <a:lnSpc>
                <a:spcPct val="100000"/>
              </a:lnSpc>
              <a:spcBef>
                <a:spcPts val="0"/>
              </a:spcBef>
              <a:spcAft>
                <a:spcPts val="0"/>
              </a:spcAft>
              <a:buSzPts val="1400"/>
              <a:buChar char="●"/>
            </a:pPr>
            <a:r>
              <a:rPr lang="en" sz="1400"/>
              <a:t>CDC Concussion Course </a:t>
            </a:r>
            <a:r>
              <a:rPr i="1" lang="en" sz="1400"/>
              <a:t>(online)</a:t>
            </a:r>
            <a:endParaRPr i="1" sz="14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 sz="1600"/>
              <a:t>Why is this training required? → Volunteer Protection Act</a:t>
            </a:r>
            <a:endParaRPr/>
          </a:p>
        </p:txBody>
      </p:sp>
      <p:sp>
        <p:nvSpPr>
          <p:cNvPr id="131" name="Google Shape;131;p30"/>
          <p:cNvSpPr txBox="1"/>
          <p:nvPr/>
        </p:nvSpPr>
        <p:spPr>
          <a:xfrm>
            <a:off x="5816550" y="1091050"/>
            <a:ext cx="2647800" cy="3477900"/>
          </a:xfrm>
          <a:prstGeom prst="rect">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Certification is Important!</a:t>
            </a:r>
            <a:r>
              <a:rPr b="1" lang="en" sz="1500"/>
              <a:t> </a:t>
            </a:r>
            <a:endParaRPr b="1" sz="1500"/>
          </a:p>
          <a:p>
            <a:pPr indent="0" lvl="0" marL="0" rtl="0" algn="ctr">
              <a:spcBef>
                <a:spcPts val="0"/>
              </a:spcBef>
              <a:spcAft>
                <a:spcPts val="0"/>
              </a:spcAft>
              <a:buNone/>
            </a:pPr>
            <a:r>
              <a:t/>
            </a:r>
            <a:endParaRPr b="1" sz="1500"/>
          </a:p>
          <a:p>
            <a:pPr indent="0" lvl="0" marL="0" rtl="0" algn="ctr">
              <a:spcBef>
                <a:spcPts val="0"/>
              </a:spcBef>
              <a:spcAft>
                <a:spcPts val="0"/>
              </a:spcAft>
              <a:buNone/>
            </a:pPr>
            <a:r>
              <a:rPr lang="en" sz="1500"/>
              <a:t>If you do not complete your coaching requirements, you are not allowed to coach. </a:t>
            </a:r>
            <a:endParaRPr sz="1500"/>
          </a:p>
          <a:p>
            <a:pPr indent="0" lvl="0" marL="0" rtl="0" algn="ctr">
              <a:spcBef>
                <a:spcPts val="0"/>
              </a:spcBef>
              <a:spcAft>
                <a:spcPts val="0"/>
              </a:spcAft>
              <a:buNone/>
            </a:pPr>
            <a:r>
              <a:t/>
            </a:r>
            <a:endParaRPr sz="1500"/>
          </a:p>
          <a:p>
            <a:pPr indent="0" lvl="0" marL="0" rtl="0" algn="ctr">
              <a:spcBef>
                <a:spcPts val="0"/>
              </a:spcBef>
              <a:spcAft>
                <a:spcPts val="0"/>
              </a:spcAft>
              <a:buNone/>
            </a:pPr>
            <a:r>
              <a:rPr lang="en" sz="1500"/>
              <a:t>If your team does not have a </a:t>
            </a:r>
            <a:r>
              <a:rPr b="1" i="1" lang="en" sz="1500"/>
              <a:t>certified coach</a:t>
            </a:r>
            <a:r>
              <a:rPr lang="en" sz="1500"/>
              <a:t> present they </a:t>
            </a:r>
            <a:r>
              <a:rPr b="1" i="1" lang="en" sz="1500"/>
              <a:t>cannot</a:t>
            </a:r>
            <a:r>
              <a:rPr lang="en" sz="1500"/>
              <a:t> practice or play/participate in a game.</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1"/>
          <p:cNvSpPr txBox="1"/>
          <p:nvPr>
            <p:ph type="title"/>
          </p:nvPr>
        </p:nvSpPr>
        <p:spPr>
          <a:xfrm>
            <a:off x="311700" y="298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Coach To Do List</a:t>
            </a:r>
            <a:endParaRPr b="1">
              <a:solidFill>
                <a:srgbClr val="0000FF"/>
              </a:solidFill>
            </a:endParaRPr>
          </a:p>
        </p:txBody>
      </p:sp>
      <p:sp>
        <p:nvSpPr>
          <p:cNvPr id="137" name="Google Shape;137;p31"/>
          <p:cNvSpPr txBox="1"/>
          <p:nvPr>
            <p:ph idx="1" type="body"/>
          </p:nvPr>
        </p:nvSpPr>
        <p:spPr>
          <a:xfrm>
            <a:off x="311700" y="870775"/>
            <a:ext cx="8520600" cy="3617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t>Practices Schedule</a:t>
            </a:r>
            <a:endParaRPr b="1"/>
          </a:p>
          <a:p>
            <a:pPr indent="-323850" lvl="0" marL="457200" rtl="0" algn="l">
              <a:lnSpc>
                <a:spcPct val="100000"/>
              </a:lnSpc>
              <a:spcBef>
                <a:spcPts val="0"/>
              </a:spcBef>
              <a:spcAft>
                <a:spcPts val="0"/>
              </a:spcAft>
              <a:buSzPts val="1500"/>
              <a:buChar char="●"/>
            </a:pPr>
            <a:r>
              <a:rPr lang="en" sz="1500"/>
              <a:t>Coming soon!</a:t>
            </a:r>
            <a:endParaRPr sz="1500"/>
          </a:p>
          <a:p>
            <a:pPr indent="-323850" lvl="0" marL="457200" rtl="0" algn="l">
              <a:lnSpc>
                <a:spcPct val="100000"/>
              </a:lnSpc>
              <a:spcBef>
                <a:spcPts val="0"/>
              </a:spcBef>
              <a:spcAft>
                <a:spcPts val="0"/>
              </a:spcAft>
              <a:buSzPts val="1500"/>
              <a:buChar char="●"/>
            </a:pPr>
            <a:r>
              <a:rPr lang="en" sz="1500"/>
              <a:t>Once received, check with your players for conflicts and let your DCA know</a:t>
            </a:r>
            <a:endParaRPr sz="1500"/>
          </a:p>
          <a:p>
            <a:pPr indent="0" lvl="0" marL="0" rtl="0" algn="l">
              <a:lnSpc>
                <a:spcPct val="100000"/>
              </a:lnSpc>
              <a:spcBef>
                <a:spcPts val="0"/>
              </a:spcBef>
              <a:spcAft>
                <a:spcPts val="0"/>
              </a:spcAft>
              <a:buNone/>
            </a:pPr>
            <a:r>
              <a:t/>
            </a:r>
            <a:endParaRPr b="1"/>
          </a:p>
          <a:p>
            <a:pPr indent="0" lvl="0" marL="0" rtl="0" algn="l">
              <a:lnSpc>
                <a:spcPct val="100000"/>
              </a:lnSpc>
              <a:spcBef>
                <a:spcPts val="0"/>
              </a:spcBef>
              <a:spcAft>
                <a:spcPts val="0"/>
              </a:spcAft>
              <a:buNone/>
            </a:pPr>
            <a:r>
              <a:rPr b="1" lang="en"/>
              <a:t>Confirm Your Players &amp; Volunteers</a:t>
            </a:r>
            <a:endParaRPr b="1"/>
          </a:p>
          <a:p>
            <a:pPr indent="-323850" lvl="0" marL="457200" rtl="0" algn="l">
              <a:lnSpc>
                <a:spcPct val="100000"/>
              </a:lnSpc>
              <a:spcBef>
                <a:spcPts val="0"/>
              </a:spcBef>
              <a:spcAft>
                <a:spcPts val="0"/>
              </a:spcAft>
              <a:buSzPts val="1500"/>
              <a:buChar char="●"/>
            </a:pPr>
            <a:r>
              <a:rPr lang="en" sz="1500"/>
              <a:t>If you have not received your roster, reach out to your DCA ASAP!</a:t>
            </a:r>
            <a:endParaRPr sz="1500"/>
          </a:p>
          <a:p>
            <a:pPr indent="-323850" lvl="0" marL="457200" rtl="0" algn="l">
              <a:lnSpc>
                <a:spcPct val="100000"/>
              </a:lnSpc>
              <a:spcBef>
                <a:spcPts val="0"/>
              </a:spcBef>
              <a:spcAft>
                <a:spcPts val="0"/>
              </a:spcAft>
              <a:buSzPts val="1500"/>
              <a:buChar char="●"/>
            </a:pPr>
            <a:r>
              <a:rPr lang="en" sz="1500"/>
              <a:t>If you have not, reach out to all your players ASAP to introduce </a:t>
            </a:r>
            <a:br>
              <a:rPr lang="en" sz="1500"/>
            </a:br>
            <a:r>
              <a:rPr lang="en" sz="1500"/>
              <a:t>yourself and confirm they are going to participate</a:t>
            </a:r>
            <a:endParaRPr sz="1500"/>
          </a:p>
          <a:p>
            <a:pPr indent="-323850" lvl="0" marL="457200" rtl="0" algn="l">
              <a:lnSpc>
                <a:spcPct val="100000"/>
              </a:lnSpc>
              <a:spcBef>
                <a:spcPts val="0"/>
              </a:spcBef>
              <a:spcAft>
                <a:spcPts val="0"/>
              </a:spcAft>
              <a:buSzPts val="1500"/>
              <a:buChar char="●"/>
            </a:pPr>
            <a:r>
              <a:rPr lang="en" sz="1500"/>
              <a:t>Let your DCA know if any of your players are dropping / not playing</a:t>
            </a:r>
            <a:endParaRPr sz="1500"/>
          </a:p>
          <a:p>
            <a:pPr indent="-323850" lvl="0" marL="457200" rtl="0" algn="l">
              <a:lnSpc>
                <a:spcPct val="100000"/>
              </a:lnSpc>
              <a:spcBef>
                <a:spcPts val="0"/>
              </a:spcBef>
              <a:spcAft>
                <a:spcPts val="0"/>
              </a:spcAft>
              <a:buSzPts val="1500"/>
              <a:buChar char="●"/>
            </a:pPr>
            <a:r>
              <a:rPr lang="en" sz="1500"/>
              <a:t>Confirm preassigned volunteers &amp; recruit additional volunteers as needed - inform your DCA of new additions or change</a:t>
            </a:r>
            <a:endParaRPr sz="1500"/>
          </a:p>
          <a:p>
            <a:pPr indent="0" lvl="0" marL="0" rtl="0" algn="l">
              <a:lnSpc>
                <a:spcPct val="100000"/>
              </a:lnSpc>
              <a:spcBef>
                <a:spcPts val="0"/>
              </a:spcBef>
              <a:spcAft>
                <a:spcPts val="0"/>
              </a:spcAft>
              <a:buNone/>
            </a:pPr>
            <a:r>
              <a:t/>
            </a:r>
            <a:endParaRPr b="1"/>
          </a:p>
          <a:p>
            <a:pPr indent="0" lvl="0" marL="0" rtl="0" algn="l">
              <a:lnSpc>
                <a:spcPct val="100000"/>
              </a:lnSpc>
              <a:spcBef>
                <a:spcPts val="0"/>
              </a:spcBef>
              <a:spcAft>
                <a:spcPts val="0"/>
              </a:spcAft>
              <a:buNone/>
            </a:pPr>
            <a:r>
              <a:rPr b="1" lang="en"/>
              <a:t>Communications</a:t>
            </a:r>
            <a:endParaRPr b="1"/>
          </a:p>
          <a:p>
            <a:pPr indent="-330200" lvl="0" marL="457200" rtl="0" algn="l">
              <a:lnSpc>
                <a:spcPct val="100000"/>
              </a:lnSpc>
              <a:spcBef>
                <a:spcPts val="0"/>
              </a:spcBef>
              <a:spcAft>
                <a:spcPts val="0"/>
              </a:spcAft>
              <a:buSzPts val="1600"/>
              <a:buChar char="●"/>
            </a:pPr>
            <a:r>
              <a:rPr lang="en" sz="1600"/>
              <a:t>Set your expectations for the parents - managing parents is more difficult than players</a:t>
            </a:r>
            <a:endParaRPr sz="1600"/>
          </a:p>
          <a:p>
            <a:pPr indent="-330200" lvl="0" marL="457200" rtl="0" algn="l">
              <a:lnSpc>
                <a:spcPct val="100000"/>
              </a:lnSpc>
              <a:spcBef>
                <a:spcPts val="0"/>
              </a:spcBef>
              <a:spcAft>
                <a:spcPts val="0"/>
              </a:spcAft>
              <a:buSzPts val="1600"/>
              <a:buChar char="●"/>
            </a:pPr>
            <a:r>
              <a:rPr lang="en" sz="1600"/>
              <a:t>We recommend using a ‘team app’ e.g., Spond for communications. Check time zone!!</a:t>
            </a:r>
            <a:endParaRPr sz="1600"/>
          </a:p>
          <a:p>
            <a:pPr indent="0" lvl="0" marL="0" rtl="0" algn="l">
              <a:spcBef>
                <a:spcPts val="0"/>
              </a:spcBef>
              <a:spcAft>
                <a:spcPts val="1600"/>
              </a:spcAft>
              <a:buNone/>
            </a:pPr>
            <a:r>
              <a:t/>
            </a:r>
            <a:endParaRPr/>
          </a:p>
        </p:txBody>
      </p:sp>
      <p:pic>
        <p:nvPicPr>
          <p:cNvPr id="138" name="Google Shape;138;p31"/>
          <p:cNvPicPr preferRelativeResize="0"/>
          <p:nvPr/>
        </p:nvPicPr>
        <p:blipFill>
          <a:blip r:embed="rId3">
            <a:alphaModFix/>
          </a:blip>
          <a:stretch>
            <a:fillRect/>
          </a:stretch>
        </p:blipFill>
        <p:spPr>
          <a:xfrm>
            <a:off x="7384025" y="1120050"/>
            <a:ext cx="1340325" cy="1673675"/>
          </a:xfrm>
          <a:prstGeom prst="rect">
            <a:avLst/>
          </a:prstGeom>
          <a:noFill/>
          <a:ln>
            <a:noFill/>
          </a:ln>
        </p:spPr>
      </p:pic>
      <p:sp>
        <p:nvSpPr>
          <p:cNvPr id="139" name="Google Shape;139;p31"/>
          <p:cNvSpPr txBox="1"/>
          <p:nvPr/>
        </p:nvSpPr>
        <p:spPr>
          <a:xfrm>
            <a:off x="1304850" y="4636650"/>
            <a:ext cx="3406800" cy="4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0000FF"/>
                </a:solidFill>
              </a:rPr>
              <a:t>Your Team Manager could help with this!</a:t>
            </a:r>
            <a:endParaRPr i="1">
              <a:solidFill>
                <a:srgbClr val="0000FF"/>
              </a:solidFill>
            </a:endParaRPr>
          </a:p>
        </p:txBody>
      </p:sp>
      <p:cxnSp>
        <p:nvCxnSpPr>
          <p:cNvPr id="140" name="Google Shape;140;p31"/>
          <p:cNvCxnSpPr>
            <a:stCxn id="139" idx="3"/>
          </p:cNvCxnSpPr>
          <p:nvPr/>
        </p:nvCxnSpPr>
        <p:spPr>
          <a:xfrm flipH="1" rot="10800000">
            <a:off x="4711650" y="4692450"/>
            <a:ext cx="115200" cy="163800"/>
          </a:xfrm>
          <a:prstGeom prst="bentConnector2">
            <a:avLst/>
          </a:prstGeom>
          <a:noFill/>
          <a:ln cap="flat" cmpd="sng" w="19050">
            <a:solidFill>
              <a:srgbClr val="0000FF"/>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Parent &amp; Medical Release Forms</a:t>
            </a:r>
            <a:endParaRPr b="1">
              <a:solidFill>
                <a:srgbClr val="0000FF"/>
              </a:solidFill>
            </a:endParaRPr>
          </a:p>
        </p:txBody>
      </p:sp>
      <p:sp>
        <p:nvSpPr>
          <p:cNvPr id="146" name="Google Shape;146;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600"/>
              <a:t>Parent Forms</a:t>
            </a:r>
            <a:endParaRPr b="1" sz="1600"/>
          </a:p>
          <a:p>
            <a:pPr indent="-317500" lvl="0" marL="457200" rtl="0" algn="l">
              <a:lnSpc>
                <a:spcPct val="100000"/>
              </a:lnSpc>
              <a:spcBef>
                <a:spcPts val="0"/>
              </a:spcBef>
              <a:spcAft>
                <a:spcPts val="0"/>
              </a:spcAft>
              <a:buSzPts val="1400"/>
              <a:buChar char="●"/>
            </a:pPr>
            <a:r>
              <a:rPr lang="en" sz="1400"/>
              <a:t>Have parents sign CDC Concussion, Sudden Cardiac Arrest (SCA), and Parent Pledge</a:t>
            </a:r>
            <a:endParaRPr sz="1400"/>
          </a:p>
          <a:p>
            <a:pPr indent="-317500" lvl="0" marL="457200" rtl="0" algn="l">
              <a:lnSpc>
                <a:spcPct val="100000"/>
              </a:lnSpc>
              <a:spcBef>
                <a:spcPts val="0"/>
              </a:spcBef>
              <a:spcAft>
                <a:spcPts val="0"/>
              </a:spcAft>
              <a:buSzPts val="1400"/>
              <a:buChar char="●"/>
            </a:pPr>
            <a:r>
              <a:rPr lang="en" sz="1400"/>
              <a:t>Forms available at </a:t>
            </a:r>
            <a:r>
              <a:rPr lang="en" sz="1400" u="sng">
                <a:solidFill>
                  <a:schemeClr val="accent5"/>
                </a:solidFill>
                <a:hlinkClick r:id="rId3">
                  <a:extLst>
                    <a:ext uri="{A12FA001-AC4F-418D-AE19-62706E023703}">
                      <ahyp:hlinkClr val="tx"/>
                    </a:ext>
                  </a:extLst>
                </a:hlinkClick>
              </a:rPr>
              <a:t>https://ayso13.org/forms/</a:t>
            </a:r>
            <a:endParaRPr sz="1400"/>
          </a:p>
          <a:p>
            <a:pPr indent="-317500" lvl="0" marL="457200" rtl="0" algn="l">
              <a:lnSpc>
                <a:spcPct val="100000"/>
              </a:lnSpc>
              <a:spcBef>
                <a:spcPts val="0"/>
              </a:spcBef>
              <a:spcAft>
                <a:spcPts val="0"/>
              </a:spcAft>
              <a:buSzPts val="1400"/>
              <a:buChar char="●"/>
            </a:pPr>
            <a:r>
              <a:rPr lang="en" sz="1400"/>
              <a:t>Upload pictures of signed CDC Concussion and SCA to </a:t>
            </a:r>
            <a:r>
              <a:rPr lang="en" sz="1400" u="sng">
                <a:solidFill>
                  <a:schemeClr val="accent5"/>
                </a:solidFill>
                <a:hlinkClick r:id="rId4">
                  <a:extLst>
                    <a:ext uri="{A12FA001-AC4F-418D-AE19-62706E023703}">
                      <ahyp:hlinkClr val="tx"/>
                    </a:ext>
                  </a:extLst>
                </a:hlinkClick>
              </a:rPr>
              <a:t>https://ayso13.org/forms</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b="1" lang="en" sz="1600"/>
              <a:t>Player Medical Release Forms</a:t>
            </a:r>
            <a:endParaRPr b="1" sz="1600"/>
          </a:p>
          <a:p>
            <a:pPr indent="-317500" lvl="0" marL="457200" rtl="0" algn="l">
              <a:lnSpc>
                <a:spcPct val="100000"/>
              </a:lnSpc>
              <a:spcBef>
                <a:spcPts val="0"/>
              </a:spcBef>
              <a:spcAft>
                <a:spcPts val="0"/>
              </a:spcAft>
              <a:buSzPts val="1400"/>
              <a:buChar char="●"/>
            </a:pPr>
            <a:r>
              <a:rPr lang="en" sz="1400"/>
              <a:t>One coach (HC, AC, or sub coach) must have a </a:t>
            </a:r>
            <a:r>
              <a:rPr lang="en" sz="1400" u="sng"/>
              <a:t>physical copy</a:t>
            </a:r>
            <a:r>
              <a:rPr lang="en" sz="1400"/>
              <a:t> of the medical release forms for each player at </a:t>
            </a:r>
            <a:r>
              <a:rPr lang="en" sz="1400" u="sng"/>
              <a:t>every game and practice</a:t>
            </a:r>
            <a:r>
              <a:rPr lang="en" sz="1400"/>
              <a:t> (print them out, put them in a binder, keep it in your coach bag)</a:t>
            </a:r>
            <a:endParaRPr sz="1400"/>
          </a:p>
          <a:p>
            <a:pPr indent="-317500" lvl="0" marL="457200" rtl="0" algn="l">
              <a:lnSpc>
                <a:spcPct val="100000"/>
              </a:lnSpc>
              <a:spcBef>
                <a:spcPts val="0"/>
              </a:spcBef>
              <a:spcAft>
                <a:spcPts val="0"/>
              </a:spcAft>
              <a:buSzPts val="1400"/>
              <a:buChar char="●"/>
            </a:pPr>
            <a:r>
              <a:rPr lang="en" sz="1400"/>
              <a:t>Recommended way of printing Medical Release Forms: </a:t>
            </a:r>
            <a:r>
              <a:rPr lang="en" sz="1400" u="sng">
                <a:solidFill>
                  <a:schemeClr val="hlink"/>
                </a:solidFill>
                <a:hlinkClick r:id="rId5"/>
              </a:rPr>
              <a:t>https://ayso13.org/coach-training/medical-forms/</a:t>
            </a:r>
            <a:endParaRPr sz="1400"/>
          </a:p>
          <a:p>
            <a:pPr indent="-317500" lvl="0" marL="457200" rtl="0" algn="l">
              <a:lnSpc>
                <a:spcPct val="100000"/>
              </a:lnSpc>
              <a:spcBef>
                <a:spcPts val="0"/>
              </a:spcBef>
              <a:spcAft>
                <a:spcPts val="0"/>
              </a:spcAft>
              <a:buSzPts val="1400"/>
              <a:buChar char="●"/>
            </a:pPr>
            <a:r>
              <a:rPr lang="en" sz="1400"/>
              <a:t>Forms are also on your Google Team Sheet. Sign into InLeague</a:t>
            </a:r>
            <a:endParaRPr sz="1400"/>
          </a:p>
          <a:p>
            <a:pPr indent="0" lvl="0" marL="457200" rtl="0" algn="l">
              <a:lnSpc>
                <a:spcPct val="100000"/>
              </a:lnSpc>
              <a:spcBef>
                <a:spcPts val="0"/>
              </a:spcBef>
              <a:spcAft>
                <a:spcPts val="0"/>
              </a:spcAft>
              <a:buNone/>
            </a:pPr>
            <a:r>
              <a:rPr lang="en" sz="1400"/>
              <a:t>before clicking on the form link in your Google Team Sheet, or</a:t>
            </a:r>
            <a:endParaRPr sz="1400"/>
          </a:p>
          <a:p>
            <a:pPr indent="0" lvl="0" marL="457200" rtl="0" algn="l">
              <a:lnSpc>
                <a:spcPct val="100000"/>
              </a:lnSpc>
              <a:spcBef>
                <a:spcPts val="0"/>
              </a:spcBef>
              <a:spcAft>
                <a:spcPts val="0"/>
              </a:spcAft>
              <a:buNone/>
            </a:pPr>
            <a:r>
              <a:rPr lang="en" sz="1400"/>
              <a:t>else you will receive an error.</a:t>
            </a:r>
            <a:endParaRPr sz="1400"/>
          </a:p>
          <a:p>
            <a:pPr indent="0" lvl="0" marL="0" rtl="0" algn="l">
              <a:spcBef>
                <a:spcPts val="0"/>
              </a:spcBef>
              <a:spcAft>
                <a:spcPts val="1600"/>
              </a:spcAft>
              <a:buNone/>
            </a:pPr>
            <a:r>
              <a:t/>
            </a:r>
            <a:endParaRPr/>
          </a:p>
        </p:txBody>
      </p:sp>
      <p:sp>
        <p:nvSpPr>
          <p:cNvPr id="147" name="Google Shape;147;p32"/>
          <p:cNvSpPr txBox="1"/>
          <p:nvPr/>
        </p:nvSpPr>
        <p:spPr>
          <a:xfrm>
            <a:off x="6340575" y="3648850"/>
            <a:ext cx="2401800" cy="1069800"/>
          </a:xfrm>
          <a:prstGeom prst="rect">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t>Ask your Team Manager to help </a:t>
            </a:r>
            <a:br>
              <a:rPr b="1" lang="en" sz="1700"/>
            </a:br>
            <a:r>
              <a:rPr b="1" lang="en" sz="1700"/>
              <a:t>with these tasks!</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Family Field Pass</a:t>
            </a:r>
            <a:endParaRPr b="1">
              <a:solidFill>
                <a:srgbClr val="0000FF"/>
              </a:solidFill>
            </a:endParaRPr>
          </a:p>
        </p:txBody>
      </p:sp>
      <p:sp>
        <p:nvSpPr>
          <p:cNvPr id="153" name="Google Shape;153;p33"/>
          <p:cNvSpPr txBox="1"/>
          <p:nvPr>
            <p:ph idx="1" type="body"/>
          </p:nvPr>
        </p:nvSpPr>
        <p:spPr>
          <a:xfrm>
            <a:off x="311700" y="1098575"/>
            <a:ext cx="4302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Region 13 continues to try to improve messaging with families</a:t>
            </a:r>
            <a:br>
              <a:rPr lang="en"/>
            </a:br>
            <a:endParaRPr/>
          </a:p>
          <a:p>
            <a:pPr indent="-342900" lvl="0" marL="457200" rtl="0" algn="l">
              <a:spcBef>
                <a:spcPts val="0"/>
              </a:spcBef>
              <a:spcAft>
                <a:spcPts val="0"/>
              </a:spcAft>
              <a:buSzPts val="1800"/>
              <a:buChar char="-"/>
            </a:pPr>
            <a:r>
              <a:rPr lang="en"/>
              <a:t>Created the Family Field Pass with </a:t>
            </a:r>
            <a:r>
              <a:rPr b="1" lang="en"/>
              <a:t>what families need to know</a:t>
            </a:r>
            <a:br>
              <a:rPr b="1" lang="en"/>
            </a:br>
            <a:endParaRPr b="1"/>
          </a:p>
          <a:p>
            <a:pPr indent="-342900" lvl="0" marL="457200" rtl="0" algn="l">
              <a:spcBef>
                <a:spcPts val="0"/>
              </a:spcBef>
              <a:spcAft>
                <a:spcPts val="0"/>
              </a:spcAft>
              <a:buSzPts val="1800"/>
              <a:buChar char="-"/>
            </a:pPr>
            <a:r>
              <a:rPr lang="en"/>
              <a:t>These are included in your coach bags - Please share with your team</a:t>
            </a:r>
            <a:endParaRPr/>
          </a:p>
        </p:txBody>
      </p:sp>
      <p:pic>
        <p:nvPicPr>
          <p:cNvPr id="154" name="Google Shape;154;p33"/>
          <p:cNvPicPr preferRelativeResize="0"/>
          <p:nvPr/>
        </p:nvPicPr>
        <p:blipFill>
          <a:blip r:embed="rId3">
            <a:alphaModFix/>
          </a:blip>
          <a:stretch>
            <a:fillRect/>
          </a:stretch>
        </p:blipFill>
        <p:spPr>
          <a:xfrm>
            <a:off x="5143400" y="2599012"/>
            <a:ext cx="2868219" cy="2221173"/>
          </a:xfrm>
          <a:prstGeom prst="rect">
            <a:avLst/>
          </a:prstGeom>
          <a:noFill/>
          <a:ln>
            <a:noFill/>
          </a:ln>
        </p:spPr>
      </p:pic>
      <p:pic>
        <p:nvPicPr>
          <p:cNvPr id="155" name="Google Shape;155;p33"/>
          <p:cNvPicPr preferRelativeResize="0"/>
          <p:nvPr/>
        </p:nvPicPr>
        <p:blipFill>
          <a:blip r:embed="rId4">
            <a:alphaModFix/>
          </a:blip>
          <a:stretch>
            <a:fillRect/>
          </a:stretch>
        </p:blipFill>
        <p:spPr>
          <a:xfrm>
            <a:off x="5143400" y="323312"/>
            <a:ext cx="2914135" cy="22211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