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E52763-1D44-4931-BC58-D6B1DB29C6B8}">
  <a:tblStyle styleId="{32E52763-1D44-4931-BC58-D6B1DB29C6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D32F94-EEC7-40B3-A582-64EF562F00EF}"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Lane" userId="e68af9a7a28f56c5" providerId="LiveId" clId="{17DA21DD-7770-4A36-9D2F-406043CBD2B7}"/>
    <pc:docChg chg="modSld">
      <pc:chgData name="Brandi Lane" userId="e68af9a7a28f56c5" providerId="LiveId" clId="{17DA21DD-7770-4A36-9D2F-406043CBD2B7}" dt="2025-08-30T06:43:14.245" v="18"/>
      <pc:docMkLst>
        <pc:docMk/>
      </pc:docMkLst>
      <pc:sldChg chg="modSp mod">
        <pc:chgData name="Brandi Lane" userId="e68af9a7a28f56c5" providerId="LiveId" clId="{17DA21DD-7770-4A36-9D2F-406043CBD2B7}" dt="2025-08-30T06:41:55.730" v="13" actId="20577"/>
        <pc:sldMkLst>
          <pc:docMk/>
          <pc:sldMk cId="0" sldId="273"/>
        </pc:sldMkLst>
        <pc:spChg chg="mod">
          <ac:chgData name="Brandi Lane" userId="e68af9a7a28f56c5" providerId="LiveId" clId="{17DA21DD-7770-4A36-9D2F-406043CBD2B7}" dt="2025-08-30T06:41:55.730" v="13" actId="20577"/>
          <ac:spMkLst>
            <pc:docMk/>
            <pc:sldMk cId="0" sldId="273"/>
            <ac:spMk id="173" creationId="{00000000-0000-0000-0000-000000000000}"/>
          </ac:spMkLst>
        </pc:spChg>
      </pc:sldChg>
      <pc:sldChg chg="modSp mod modNotes">
        <pc:chgData name="Brandi Lane" userId="e68af9a7a28f56c5" providerId="LiveId" clId="{17DA21DD-7770-4A36-9D2F-406043CBD2B7}" dt="2025-08-30T06:42:31.910" v="17" actId="20577"/>
        <pc:sldMkLst>
          <pc:docMk/>
          <pc:sldMk cId="0" sldId="278"/>
        </pc:sldMkLst>
        <pc:spChg chg="mod">
          <ac:chgData name="Brandi Lane" userId="e68af9a7a28f56c5" providerId="LiveId" clId="{17DA21DD-7770-4A36-9D2F-406043CBD2B7}" dt="2025-08-30T06:42:31.910" v="17" actId="20577"/>
          <ac:spMkLst>
            <pc:docMk/>
            <pc:sldMk cId="0" sldId="278"/>
            <ac:spMk id="207" creationId="{00000000-0000-0000-0000-000000000000}"/>
          </ac:spMkLst>
        </pc:spChg>
      </pc:sldChg>
      <pc:sldChg chg="modNotes">
        <pc:chgData name="Brandi Lane" userId="e68af9a7a28f56c5" providerId="LiveId" clId="{17DA21DD-7770-4A36-9D2F-406043CBD2B7}" dt="2025-08-30T06:43:14.245" v="18"/>
        <pc:sldMkLst>
          <pc:docMk/>
          <pc:sldMk cId="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3d40ea742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3d40ea742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8302e62be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8302e62be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3d40ea742d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3d40ea742d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d40ea742d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3d40ea742d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3d40ea742d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3d40ea742d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f35f640e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f35f640e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f35f640ec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f35f640ec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302e62be3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8302e62be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d40ea742d_0_7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3d40ea742d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d40ea742d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d40ea742d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789b6d8c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789b6d8c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3d40ea742d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3d40ea742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d40ea742d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3d40ea742d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b3bab24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b3bab24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d40ea742d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3d40ea742d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d40ea742d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3d40ea742d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35f640ec4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f35f640ec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d40ea742d_0_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d40ea742d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35f640ec4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f35f640ec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35f640ec4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f35f640ec4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789b6d8c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f789b6d8c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789b6d8ce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f789b6d8ce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3d40ea742d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3d40ea742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35f640ec4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f35f640ec4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f35f640ec4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f35f640ec4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8302e62b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8302e62b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d40ea742d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d40ea742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d40ea742d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d40ea742d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d40ea742d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d40ea742d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8302e62be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8302e62be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258175" y="152400"/>
            <a:ext cx="733425" cy="658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elina@ayso13.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mailto:referee@ayso13.org" TargetMode="External"/><Relationship Id="rId3" Type="http://schemas.openxmlformats.org/officeDocument/2006/relationships/hyperlink" Target="https://ayso13.org/" TargetMode="External"/><Relationship Id="rId7" Type="http://schemas.openxmlformats.org/officeDocument/2006/relationships/hyperlink" Target="mailto:brandi@ayso13.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mailto:ref12u@ayso13.org" TargetMode="External"/><Relationship Id="rId5" Type="http://schemas.openxmlformats.org/officeDocument/2006/relationships/hyperlink" Target="mailto:coachg12u@ayso13.org" TargetMode="External"/><Relationship Id="rId4" Type="http://schemas.openxmlformats.org/officeDocument/2006/relationships/hyperlink" Target="mailto:coachb12u@ayso13.org" TargetMode="External"/><Relationship Id="rId9" Type="http://schemas.openxmlformats.org/officeDocument/2006/relationships/hyperlink" Target="mailto:patrick@ayso13.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yso13.org/volunte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yso13.org/referee-schedul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erryweather.com/resources/california-schools-wbgt-monito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yso13.org/feedbac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yso13.org/wp-content/uploads/2022/03/Respect-the-Referee.pdf" TargetMode="External"/><Relationship Id="rId3" Type="http://schemas.openxmlformats.org/officeDocument/2006/relationships/hyperlink" Target="https://ayso13.org/feedback/" TargetMode="External"/><Relationship Id="rId7" Type="http://schemas.openxmlformats.org/officeDocument/2006/relationships/hyperlink" Target="mailto:auditor@ayso13.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cvpa@ayso13.org" TargetMode="External"/><Relationship Id="rId5" Type="http://schemas.openxmlformats.org/officeDocument/2006/relationships/hyperlink" Target="mailto:rc@ayso13.org" TargetMode="External"/><Relationship Id="rId4" Type="http://schemas.openxmlformats.org/officeDocument/2006/relationships/hyperlink" Target="mailto:info@ayso13.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rF6dAc_aJjMX1v87olwqtqk_eoXl2n-R6N8IZ0l7oeg/edit#heading=h.qxf8deitspo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mailto:fields@ayso13.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practice@ayso13.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yso13.org/wp-content/uploads/2022/03/Respect-the-Referee.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hyperlink" Target="http://ayso13.org/coach"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yso13.org/calendar/" TargetMode="External"/><Relationship Id="rId4" Type="http://schemas.openxmlformats.org/officeDocument/2006/relationships/hyperlink" Target="http://ayso13.org/volunteer-f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yso13.org/form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ayso13.org/coach-training/medical-forms/" TargetMode="External"/><Relationship Id="rId4" Type="http://schemas.openxmlformats.org/officeDocument/2006/relationships/hyperlink" Target="https://ayso13.org/fo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p:nvPr/>
        </p:nvSpPr>
        <p:spPr>
          <a:xfrm>
            <a:off x="501500" y="929850"/>
            <a:ext cx="7754400" cy="11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12U Division Coach Meeting</a:t>
            </a:r>
            <a:endParaRPr sz="3600" b="1"/>
          </a:p>
          <a:p>
            <a:pPr marL="0" lvl="0" indent="0" algn="ctr" rtl="0">
              <a:spcBef>
                <a:spcPts val="0"/>
              </a:spcBef>
              <a:spcAft>
                <a:spcPts val="0"/>
              </a:spcAft>
              <a:buNone/>
            </a:pPr>
            <a:r>
              <a:rPr lang="en" sz="2400" b="1" i="1">
                <a:solidFill>
                  <a:schemeClr val="dk1"/>
                </a:solidFill>
              </a:rPr>
              <a:t>August 27, 2025</a:t>
            </a:r>
            <a:endParaRPr sz="3600" b="1" i="1"/>
          </a:p>
          <a:p>
            <a:pPr marL="0" lvl="0" indent="0" algn="ctr" rtl="0">
              <a:spcBef>
                <a:spcPts val="0"/>
              </a:spcBef>
              <a:spcAft>
                <a:spcPts val="0"/>
              </a:spcAft>
              <a:buNone/>
            </a:pPr>
            <a:endParaRPr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Uniforms &amp; Equipment</a:t>
            </a:r>
            <a:endParaRPr b="1">
              <a:solidFill>
                <a:srgbClr val="0000FF"/>
              </a:solidFill>
            </a:endParaRPr>
          </a:p>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17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800" b="1"/>
              <a:t>Uniforms</a:t>
            </a:r>
            <a:endParaRPr sz="1800" b="1"/>
          </a:p>
          <a:p>
            <a:pPr marL="457200" lvl="0" indent="-317500" algn="l" rtl="0">
              <a:lnSpc>
                <a:spcPct val="100000"/>
              </a:lnSpc>
              <a:spcBef>
                <a:spcPts val="1600"/>
              </a:spcBef>
              <a:spcAft>
                <a:spcPts val="0"/>
              </a:spcAft>
              <a:buSzPts val="1400"/>
              <a:buChar char="●"/>
            </a:pPr>
            <a:r>
              <a:rPr lang="en"/>
              <a:t>May be picked up by Head Coach or delegate. Delegate must know division (i.e.; G12U), coaches last names and shirt sizes!</a:t>
            </a:r>
            <a:br>
              <a:rPr lang="en"/>
            </a:br>
            <a:endParaRPr/>
          </a:p>
          <a:p>
            <a:pPr marL="457200" lvl="0" indent="-317500" algn="l" rtl="0">
              <a:lnSpc>
                <a:spcPct val="100000"/>
              </a:lnSpc>
              <a:spcBef>
                <a:spcPts val="0"/>
              </a:spcBef>
              <a:spcAft>
                <a:spcPts val="0"/>
              </a:spcAft>
              <a:buSzPts val="1400"/>
              <a:buChar char="●"/>
            </a:pPr>
            <a:r>
              <a:rPr lang="en"/>
              <a:t>Uniforms have a normal distribution of sizes and include socks, shorts, and jerseys</a:t>
            </a:r>
            <a:br>
              <a:rPr lang="en"/>
            </a:br>
            <a:br>
              <a:rPr lang="en"/>
            </a:br>
            <a:r>
              <a:rPr lang="en"/>
              <a:t>Pick-ups:</a:t>
            </a:r>
            <a:endParaRPr/>
          </a:p>
          <a:p>
            <a:pPr marL="914400" lvl="1" indent="-304800" algn="l" rtl="0">
              <a:lnSpc>
                <a:spcPct val="100000"/>
              </a:lnSpc>
              <a:spcBef>
                <a:spcPts val="0"/>
              </a:spcBef>
              <a:spcAft>
                <a:spcPts val="0"/>
              </a:spcAft>
              <a:buSzPts val="1200"/>
              <a:buChar char="○"/>
            </a:pPr>
            <a:r>
              <a:rPr lang="en"/>
              <a:t>Thursday, 8/28 - 5-6pm</a:t>
            </a:r>
            <a:endParaRPr/>
          </a:p>
          <a:p>
            <a:pPr marL="914400" lvl="1" indent="-304800" algn="l" rtl="0">
              <a:lnSpc>
                <a:spcPct val="100000"/>
              </a:lnSpc>
              <a:spcBef>
                <a:spcPts val="0"/>
              </a:spcBef>
              <a:spcAft>
                <a:spcPts val="0"/>
              </a:spcAft>
              <a:buSzPts val="1200"/>
              <a:buChar char="○"/>
            </a:pPr>
            <a:r>
              <a:rPr lang="en"/>
              <a:t>Friday, 8/29 - 5-6pm</a:t>
            </a:r>
            <a:endParaRPr/>
          </a:p>
          <a:p>
            <a:pPr marL="914400" lvl="1" indent="-304800" algn="l" rtl="0">
              <a:lnSpc>
                <a:spcPct val="100000"/>
              </a:lnSpc>
              <a:spcBef>
                <a:spcPts val="0"/>
              </a:spcBef>
              <a:spcAft>
                <a:spcPts val="0"/>
              </a:spcAft>
              <a:buSzPts val="1200"/>
              <a:buChar char="○"/>
            </a:pPr>
            <a:r>
              <a:rPr lang="en"/>
              <a:t>Saturday, 8/30 - 9-11am</a:t>
            </a:r>
            <a:endParaRPr/>
          </a:p>
          <a:p>
            <a:pPr marL="914400" lvl="1" indent="-304800" algn="l" rtl="0">
              <a:lnSpc>
                <a:spcPct val="100000"/>
              </a:lnSpc>
              <a:spcBef>
                <a:spcPts val="0"/>
              </a:spcBef>
              <a:spcAft>
                <a:spcPts val="0"/>
              </a:spcAft>
              <a:buSzPts val="1200"/>
              <a:buChar char="○"/>
            </a:pPr>
            <a:r>
              <a:rPr lang="en"/>
              <a:t>Friday, 9/5 - 5-6pm</a:t>
            </a:r>
            <a:br>
              <a:rPr lang="en"/>
            </a:br>
            <a:endParaRPr/>
          </a:p>
          <a:p>
            <a:pPr marL="457200" lvl="0" indent="-317500" algn="l" rtl="0">
              <a:lnSpc>
                <a:spcPct val="100000"/>
              </a:lnSpc>
              <a:spcBef>
                <a:spcPts val="0"/>
              </a:spcBef>
              <a:spcAft>
                <a:spcPts val="0"/>
              </a:spcAft>
              <a:buSzPts val="1400"/>
              <a:buChar char="●"/>
            </a:pPr>
            <a:r>
              <a:rPr lang="en"/>
              <a:t>Question? Contact </a:t>
            </a:r>
            <a:r>
              <a:rPr lang="en" u="sng">
                <a:solidFill>
                  <a:schemeClr val="hlink"/>
                </a:solidFill>
                <a:hlinkClick r:id="rId3"/>
              </a:rPr>
              <a:t>celina@ayso13.org</a:t>
            </a:r>
            <a:endParaRPr/>
          </a:p>
        </p:txBody>
      </p:sp>
      <p:sp>
        <p:nvSpPr>
          <p:cNvPr id="117" name="Google Shape;117;p22"/>
          <p:cNvSpPr txBox="1">
            <a:spLocks noGrp="1"/>
          </p:cNvSpPr>
          <p:nvPr>
            <p:ph type="body" idx="2"/>
          </p:nvPr>
        </p:nvSpPr>
        <p:spPr>
          <a:xfrm>
            <a:off x="48324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t>Equipment</a:t>
            </a:r>
            <a:endParaRPr sz="1800" b="1"/>
          </a:p>
          <a:p>
            <a:pPr marL="457200" lvl="0" indent="-317500" algn="l" rtl="0">
              <a:lnSpc>
                <a:spcPct val="100000"/>
              </a:lnSpc>
              <a:spcBef>
                <a:spcPts val="1600"/>
              </a:spcBef>
              <a:spcAft>
                <a:spcPts val="0"/>
              </a:spcAft>
              <a:buSzPts val="1400"/>
              <a:buChar char="●"/>
            </a:pPr>
            <a:r>
              <a:rPr lang="en"/>
              <a:t>We supply Head Coach with 3 balls </a:t>
            </a:r>
            <a:br>
              <a:rPr lang="en"/>
            </a:br>
            <a:r>
              <a:rPr lang="en"/>
              <a:t>(size 4), a Coach bag, cones, ball pump, first aid kit, pinnies,and a goalie shirt &amp; gloves</a:t>
            </a:r>
            <a:endParaRPr/>
          </a:p>
          <a:p>
            <a:pPr marL="457200" lvl="0" indent="0" algn="l" rtl="0">
              <a:lnSpc>
                <a:spcPct val="100000"/>
              </a:lnSpc>
              <a:spcBef>
                <a:spcPts val="0"/>
              </a:spcBef>
              <a:spcAft>
                <a:spcPts val="0"/>
              </a:spcAft>
              <a:buClr>
                <a:schemeClr val="dk1"/>
              </a:buClr>
              <a:buSzPts val="1100"/>
              <a:buFont typeface="Arial"/>
              <a:buNone/>
            </a:pPr>
            <a:endParaRPr/>
          </a:p>
          <a:p>
            <a:pPr marL="457200" lvl="0" indent="-317500" algn="l" rtl="0">
              <a:lnSpc>
                <a:spcPct val="100000"/>
              </a:lnSpc>
              <a:spcBef>
                <a:spcPts val="0"/>
              </a:spcBef>
              <a:spcAft>
                <a:spcPts val="0"/>
              </a:spcAft>
              <a:buSzPts val="1400"/>
              <a:buChar char="●"/>
            </a:pPr>
            <a:r>
              <a:rPr lang="en"/>
              <a:t>Head and Assistant Coaches each get a coach shirt - wear at every game.</a:t>
            </a:r>
            <a:br>
              <a:rPr lang="en"/>
            </a:br>
            <a:endParaRPr/>
          </a:p>
          <a:p>
            <a:pPr marL="457200" lvl="0" indent="-317500" algn="l" rtl="0">
              <a:lnSpc>
                <a:spcPct val="100000"/>
              </a:lnSpc>
              <a:spcBef>
                <a:spcPts val="0"/>
              </a:spcBef>
              <a:spcAft>
                <a:spcPts val="0"/>
              </a:spcAft>
              <a:buSzPts val="1400"/>
              <a:buChar char="●"/>
            </a:pPr>
            <a:r>
              <a:rPr lang="en"/>
              <a:t>Blank game cards on cardstock</a:t>
            </a:r>
            <a:br>
              <a:rPr lang="en"/>
            </a:br>
            <a:endParaRPr/>
          </a:p>
          <a:p>
            <a:pPr marL="457200" lvl="0" indent="-317500" algn="l" rtl="0">
              <a:lnSpc>
                <a:spcPct val="100000"/>
              </a:lnSpc>
              <a:spcBef>
                <a:spcPts val="0"/>
              </a:spcBef>
              <a:spcAft>
                <a:spcPts val="0"/>
              </a:spcAft>
              <a:buSzPts val="1400"/>
              <a:buChar char="●"/>
            </a:pPr>
            <a:r>
              <a:rPr lang="en"/>
              <a:t>Some coaches choose to buy pop up goals, rolling cart to carry your stuff, extra set of cheap shin guards (keep in your bag for the forgetful player)</a:t>
            </a:r>
            <a:endParaRPr/>
          </a:p>
        </p:txBody>
      </p:sp>
      <p:pic>
        <p:nvPicPr>
          <p:cNvPr id="118" name="Google Shape;118;p22"/>
          <p:cNvPicPr preferRelativeResize="0"/>
          <p:nvPr/>
        </p:nvPicPr>
        <p:blipFill>
          <a:blip r:embed="rId4">
            <a:alphaModFix/>
          </a:blip>
          <a:stretch>
            <a:fillRect/>
          </a:stretch>
        </p:blipFill>
        <p:spPr>
          <a:xfrm>
            <a:off x="3133168" y="3338968"/>
            <a:ext cx="996400" cy="996375"/>
          </a:xfrm>
          <a:prstGeom prst="rect">
            <a:avLst/>
          </a:prstGeom>
          <a:noFill/>
          <a:ln>
            <a:noFill/>
          </a:ln>
        </p:spPr>
      </p:pic>
      <p:pic>
        <p:nvPicPr>
          <p:cNvPr id="119" name="Google Shape;119;p22"/>
          <p:cNvPicPr preferRelativeResize="0"/>
          <p:nvPr/>
        </p:nvPicPr>
        <p:blipFill>
          <a:blip r:embed="rId5">
            <a:alphaModFix/>
          </a:blip>
          <a:stretch>
            <a:fillRect/>
          </a:stretch>
        </p:blipFill>
        <p:spPr>
          <a:xfrm>
            <a:off x="8302200" y="1214575"/>
            <a:ext cx="463375" cy="46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Use Your Support Network!</a:t>
            </a:r>
            <a:endParaRPr b="1">
              <a:solidFill>
                <a:srgbClr val="0000FF"/>
              </a:solidFill>
            </a:endParaRPr>
          </a:p>
        </p:txBody>
      </p:sp>
      <p:sp>
        <p:nvSpPr>
          <p:cNvPr id="125" name="Google Shape;125;p23"/>
          <p:cNvSpPr txBox="1">
            <a:spLocks noGrp="1"/>
          </p:cNvSpPr>
          <p:nvPr>
            <p:ph type="body" idx="1"/>
          </p:nvPr>
        </p:nvSpPr>
        <p:spPr>
          <a:xfrm>
            <a:off x="311700" y="865325"/>
            <a:ext cx="4520100" cy="4035600"/>
          </a:xfrm>
          <a:prstGeom prst="rect">
            <a:avLst/>
          </a:prstGeom>
          <a:solidFill>
            <a:srgbClr val="C9DAF8">
              <a:alpha val="56860"/>
            </a:srgbClr>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rgbClr val="0000FF"/>
                </a:solidFill>
              </a:rPr>
              <a:t>Your Team</a:t>
            </a:r>
            <a:endParaRPr sz="1800" b="1">
              <a:solidFill>
                <a:srgbClr val="0000FF"/>
              </a:solidFill>
            </a:endParaRPr>
          </a:p>
          <a:p>
            <a:pPr marL="0" lvl="0" indent="0" algn="l" rtl="0">
              <a:lnSpc>
                <a:spcPct val="100000"/>
              </a:lnSpc>
              <a:spcBef>
                <a:spcPts val="0"/>
              </a:spcBef>
              <a:spcAft>
                <a:spcPts val="0"/>
              </a:spcAft>
              <a:buNone/>
            </a:pPr>
            <a:r>
              <a:rPr lang="en" b="1"/>
              <a:t>Coaches: </a:t>
            </a:r>
            <a:endParaRPr b="1"/>
          </a:p>
          <a:p>
            <a:pPr marL="457200" lvl="0" indent="-311150" algn="l" rtl="0">
              <a:lnSpc>
                <a:spcPct val="100000"/>
              </a:lnSpc>
              <a:spcBef>
                <a:spcPts val="0"/>
              </a:spcBef>
              <a:spcAft>
                <a:spcPts val="0"/>
              </a:spcAft>
              <a:buSzPts val="1300"/>
              <a:buChar char="●"/>
            </a:pPr>
            <a:r>
              <a:rPr lang="en" sz="1200"/>
              <a:t>Coaches are a team. It’s easier if HC and AC work together. Play to each of your strengths</a:t>
            </a:r>
            <a:br>
              <a:rPr lang="en" sz="600"/>
            </a:br>
            <a:endParaRPr sz="800"/>
          </a:p>
          <a:p>
            <a:pPr marL="0" lvl="0" indent="0" algn="l" rtl="0">
              <a:lnSpc>
                <a:spcPct val="100000"/>
              </a:lnSpc>
              <a:spcBef>
                <a:spcPts val="0"/>
              </a:spcBef>
              <a:spcAft>
                <a:spcPts val="0"/>
              </a:spcAft>
              <a:buNone/>
            </a:pPr>
            <a:r>
              <a:rPr lang="en" b="1"/>
              <a:t>Referees:</a:t>
            </a:r>
            <a:endParaRPr b="1"/>
          </a:p>
          <a:p>
            <a:pPr marL="457200" lvl="0" indent="-304800" algn="l" rtl="0">
              <a:lnSpc>
                <a:spcPct val="100000"/>
              </a:lnSpc>
              <a:spcBef>
                <a:spcPts val="0"/>
              </a:spcBef>
              <a:spcAft>
                <a:spcPts val="0"/>
              </a:spcAft>
              <a:buSzPts val="1200"/>
              <a:buChar char="●"/>
            </a:pPr>
            <a:r>
              <a:rPr lang="en" sz="1200"/>
              <a:t>Cover your referee assignments so you don’t have to</a:t>
            </a:r>
            <a:endParaRPr sz="1200"/>
          </a:p>
          <a:p>
            <a:pPr marL="457200" lvl="0" indent="-304800" algn="l" rtl="0">
              <a:lnSpc>
                <a:spcPct val="100000"/>
              </a:lnSpc>
              <a:spcBef>
                <a:spcPts val="0"/>
              </a:spcBef>
              <a:spcAft>
                <a:spcPts val="0"/>
              </a:spcAft>
              <a:buSzPts val="1200"/>
              <a:buChar char="●"/>
            </a:pPr>
            <a:r>
              <a:rPr lang="en" sz="1200"/>
              <a:t>Are also learning</a:t>
            </a:r>
            <a:endParaRPr sz="1200"/>
          </a:p>
          <a:p>
            <a:pPr marL="457200" lvl="0" indent="-311150" algn="l" rtl="0">
              <a:lnSpc>
                <a:spcPct val="100000"/>
              </a:lnSpc>
              <a:spcBef>
                <a:spcPts val="0"/>
              </a:spcBef>
              <a:spcAft>
                <a:spcPts val="0"/>
              </a:spcAft>
              <a:buSzPts val="1300"/>
              <a:buChar char="●"/>
            </a:pPr>
            <a:r>
              <a:rPr lang="en" sz="1200"/>
              <a:t>Be nice to them</a:t>
            </a:r>
            <a:br>
              <a:rPr lang="en" sz="600"/>
            </a:br>
            <a:endParaRPr sz="800"/>
          </a:p>
          <a:p>
            <a:pPr marL="0" lvl="0" indent="0" algn="l" rtl="0">
              <a:lnSpc>
                <a:spcPct val="100000"/>
              </a:lnSpc>
              <a:spcBef>
                <a:spcPts val="0"/>
              </a:spcBef>
              <a:spcAft>
                <a:spcPts val="0"/>
              </a:spcAft>
              <a:buNone/>
            </a:pPr>
            <a:r>
              <a:rPr lang="en" b="1"/>
              <a:t>Team Managers:</a:t>
            </a:r>
            <a:endParaRPr b="1"/>
          </a:p>
          <a:p>
            <a:pPr marL="457200" lvl="0" indent="-304800" algn="l" rtl="0">
              <a:lnSpc>
                <a:spcPct val="100000"/>
              </a:lnSpc>
              <a:spcBef>
                <a:spcPts val="0"/>
              </a:spcBef>
              <a:spcAft>
                <a:spcPts val="0"/>
              </a:spcAft>
              <a:buSzPts val="1200"/>
              <a:buChar char="●"/>
            </a:pPr>
            <a:r>
              <a:rPr lang="en" sz="1200"/>
              <a:t>Handle pictures, trophies, snack schedule, etc.</a:t>
            </a:r>
            <a:endParaRPr sz="1200"/>
          </a:p>
          <a:p>
            <a:pPr marL="457200" lvl="0" indent="-304800" algn="l" rtl="0">
              <a:lnSpc>
                <a:spcPct val="100000"/>
              </a:lnSpc>
              <a:spcBef>
                <a:spcPts val="0"/>
              </a:spcBef>
              <a:spcAft>
                <a:spcPts val="0"/>
              </a:spcAft>
              <a:buSzPts val="1200"/>
              <a:buChar char="●"/>
            </a:pPr>
            <a:r>
              <a:rPr lang="en" sz="1200"/>
              <a:t>Administrative support: team communication, Spond updates, uploading forms, etc.</a:t>
            </a:r>
            <a:endParaRPr sz="1200"/>
          </a:p>
          <a:p>
            <a:pPr marL="457200" lvl="0" indent="-304800" algn="l" rtl="0">
              <a:lnSpc>
                <a:spcPct val="100000"/>
              </a:lnSpc>
              <a:spcBef>
                <a:spcPts val="0"/>
              </a:spcBef>
              <a:spcAft>
                <a:spcPts val="0"/>
              </a:spcAft>
              <a:buSzPts val="1200"/>
              <a:buChar char="●"/>
            </a:pPr>
            <a:r>
              <a:rPr lang="en" sz="1200"/>
              <a:t>Can recruit/schedule parents to help set up/take down goals</a:t>
            </a:r>
            <a:br>
              <a:rPr lang="en" sz="600"/>
            </a:br>
            <a:endParaRPr sz="800"/>
          </a:p>
          <a:p>
            <a:pPr marL="0" lvl="0" indent="0" algn="l" rtl="0">
              <a:lnSpc>
                <a:spcPct val="100000"/>
              </a:lnSpc>
              <a:spcBef>
                <a:spcPts val="0"/>
              </a:spcBef>
              <a:spcAft>
                <a:spcPts val="0"/>
              </a:spcAft>
              <a:buNone/>
            </a:pPr>
            <a:r>
              <a:rPr lang="en" b="1"/>
              <a:t>Other Coaches:</a:t>
            </a:r>
            <a:endParaRPr b="1"/>
          </a:p>
          <a:p>
            <a:pPr marL="457200" lvl="0" indent="-304800" algn="l" rtl="0">
              <a:lnSpc>
                <a:spcPct val="100000"/>
              </a:lnSpc>
              <a:spcBef>
                <a:spcPts val="0"/>
              </a:spcBef>
              <a:spcAft>
                <a:spcPts val="0"/>
              </a:spcAft>
              <a:buSzPts val="1200"/>
              <a:buChar char="●"/>
            </a:pPr>
            <a:r>
              <a:rPr lang="en" sz="1200"/>
              <a:t>Can provide coverage - If you and your AC must miss a game, any certified coach can cover for you</a:t>
            </a:r>
            <a:endParaRPr sz="1200"/>
          </a:p>
        </p:txBody>
      </p:sp>
      <p:sp>
        <p:nvSpPr>
          <p:cNvPr id="126" name="Google Shape;126;p23"/>
          <p:cNvSpPr txBox="1">
            <a:spLocks noGrp="1"/>
          </p:cNvSpPr>
          <p:nvPr>
            <p:ph type="body" idx="2"/>
          </p:nvPr>
        </p:nvSpPr>
        <p:spPr>
          <a:xfrm>
            <a:off x="4979275" y="864325"/>
            <a:ext cx="4004400" cy="40368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00FF"/>
                </a:solidFill>
              </a:rPr>
              <a:t>The Region</a:t>
            </a:r>
            <a:endParaRPr sz="1800" b="1">
              <a:solidFill>
                <a:srgbClr val="0000FF"/>
              </a:solidFill>
            </a:endParaRPr>
          </a:p>
          <a:p>
            <a:pPr marL="0" lvl="0" indent="0" algn="l" rtl="0">
              <a:spcBef>
                <a:spcPts val="0"/>
              </a:spcBef>
              <a:spcAft>
                <a:spcPts val="0"/>
              </a:spcAft>
              <a:buNone/>
            </a:pPr>
            <a:endParaRPr sz="500"/>
          </a:p>
          <a:p>
            <a:pPr marL="0" lvl="0" indent="0" algn="l" rtl="0">
              <a:spcBef>
                <a:spcPts val="0"/>
              </a:spcBef>
              <a:spcAft>
                <a:spcPts val="0"/>
              </a:spcAft>
              <a:buNone/>
            </a:pPr>
            <a:r>
              <a:rPr lang="en" sz="1200" b="1"/>
              <a:t>Website: </a:t>
            </a:r>
            <a:r>
              <a:rPr lang="en" sz="1200"/>
              <a:t>search the website first!!! -</a:t>
            </a:r>
            <a:r>
              <a:rPr lang="en" sz="1200" u="sng">
                <a:solidFill>
                  <a:schemeClr val="hlink"/>
                </a:solidFill>
                <a:hlinkClick r:id="rId3"/>
              </a:rPr>
              <a:t>https://ayso13.org/</a:t>
            </a:r>
            <a:r>
              <a:rPr lang="en" sz="1200"/>
              <a:t> </a:t>
            </a:r>
            <a:br>
              <a:rPr lang="en" sz="1200"/>
            </a:br>
            <a:endParaRPr sz="500"/>
          </a:p>
          <a:p>
            <a:pPr marL="0" lvl="0" indent="0" algn="l" rtl="0">
              <a:spcBef>
                <a:spcPts val="0"/>
              </a:spcBef>
              <a:spcAft>
                <a:spcPts val="0"/>
              </a:spcAft>
              <a:buNone/>
            </a:pPr>
            <a:r>
              <a:rPr lang="en" sz="1200" b="1"/>
              <a:t>Division Coach Admin. (DCA):</a:t>
            </a:r>
            <a:r>
              <a:rPr lang="en" sz="1200"/>
              <a:t> First stop for coach issues or questions</a:t>
            </a:r>
            <a:endParaRPr sz="1200"/>
          </a:p>
          <a:p>
            <a:pPr marL="457200" lvl="0" indent="-304800" algn="l" rtl="0">
              <a:spcBef>
                <a:spcPts val="0"/>
              </a:spcBef>
              <a:spcAft>
                <a:spcPts val="0"/>
              </a:spcAft>
              <a:buSzPts val="1200"/>
              <a:buChar char="●"/>
            </a:pPr>
            <a:r>
              <a:rPr lang="en" sz="1200"/>
              <a:t>B12U Samir Singh - </a:t>
            </a:r>
            <a:r>
              <a:rPr lang="en" sz="1200" u="sng">
                <a:solidFill>
                  <a:schemeClr val="hlink"/>
                </a:solidFill>
                <a:hlinkClick r:id="rId4"/>
              </a:rPr>
              <a:t>coachb12u@ayso13.org</a:t>
            </a:r>
            <a:endParaRPr sz="1200"/>
          </a:p>
          <a:p>
            <a:pPr marL="457200" lvl="0" indent="-304800" algn="l" rtl="0">
              <a:spcBef>
                <a:spcPts val="0"/>
              </a:spcBef>
              <a:spcAft>
                <a:spcPts val="0"/>
              </a:spcAft>
              <a:buSzPts val="1200"/>
              <a:buChar char="●"/>
            </a:pPr>
            <a:r>
              <a:rPr lang="en" sz="1200"/>
              <a:t>G12U Andy Thompson - </a:t>
            </a:r>
            <a:r>
              <a:rPr lang="en" sz="1200" u="sng">
                <a:solidFill>
                  <a:schemeClr val="hlink"/>
                </a:solidFill>
                <a:hlinkClick r:id="rId5"/>
              </a:rPr>
              <a:t>coachg12u@ayso13.org</a:t>
            </a:r>
            <a:br>
              <a:rPr lang="en" sz="1200"/>
            </a:br>
            <a:endParaRPr sz="500"/>
          </a:p>
          <a:p>
            <a:pPr marL="0" lvl="0" indent="0" algn="l" rtl="0">
              <a:spcBef>
                <a:spcPts val="0"/>
              </a:spcBef>
              <a:spcAft>
                <a:spcPts val="0"/>
              </a:spcAft>
              <a:buNone/>
            </a:pPr>
            <a:r>
              <a:rPr lang="en" sz="1200" b="1"/>
              <a:t>Division Referee Admin. (DRA):</a:t>
            </a:r>
            <a:r>
              <a:rPr lang="en" sz="1200"/>
              <a:t> Equivalent to the DCAs but on the Referee side</a:t>
            </a:r>
            <a:endParaRPr sz="1200"/>
          </a:p>
          <a:p>
            <a:pPr marL="457200" lvl="0" indent="-304800" algn="l" rtl="0">
              <a:spcBef>
                <a:spcPts val="0"/>
              </a:spcBef>
              <a:spcAft>
                <a:spcPts val="0"/>
              </a:spcAft>
              <a:buSzPts val="1200"/>
              <a:buChar char="●"/>
            </a:pPr>
            <a:r>
              <a:rPr lang="en" sz="1200"/>
              <a:t>12U Sonya Wierman - </a:t>
            </a:r>
            <a:r>
              <a:rPr lang="en" sz="1200" u="sng">
                <a:solidFill>
                  <a:schemeClr val="hlink"/>
                </a:solidFill>
                <a:hlinkClick r:id="rId6"/>
              </a:rPr>
              <a:t>ref12u@ayso13.org</a:t>
            </a:r>
            <a:endParaRPr sz="1200"/>
          </a:p>
          <a:p>
            <a:pPr marL="0" lvl="0" indent="0" algn="l" rtl="0">
              <a:spcBef>
                <a:spcPts val="0"/>
              </a:spcBef>
              <a:spcAft>
                <a:spcPts val="0"/>
              </a:spcAft>
              <a:buNone/>
            </a:pPr>
            <a:br>
              <a:rPr lang="en" sz="1200"/>
            </a:br>
            <a:r>
              <a:rPr lang="en" sz="1200" b="1"/>
              <a:t>Regional Coach &amp; Referee Admins. :</a:t>
            </a:r>
            <a:r>
              <a:rPr lang="en" sz="1200"/>
              <a:t> For when the DCAs / DRAs can’t help or are unavailable</a:t>
            </a:r>
            <a:endParaRPr sz="1200"/>
          </a:p>
          <a:p>
            <a:pPr marL="457200" lvl="0" indent="-304800" algn="l" rtl="0">
              <a:spcBef>
                <a:spcPts val="0"/>
              </a:spcBef>
              <a:spcAft>
                <a:spcPts val="0"/>
              </a:spcAft>
              <a:buSzPts val="1200"/>
              <a:buChar char="●"/>
            </a:pPr>
            <a:r>
              <a:rPr lang="en" sz="1200"/>
              <a:t>RCA Brandi Lane - </a:t>
            </a:r>
            <a:r>
              <a:rPr lang="en" sz="1200" u="sng">
                <a:solidFill>
                  <a:schemeClr val="hlink"/>
                </a:solidFill>
                <a:hlinkClick r:id="rId7"/>
              </a:rPr>
              <a:t>brandi@ayso13.org</a:t>
            </a:r>
            <a:endParaRPr sz="1200"/>
          </a:p>
          <a:p>
            <a:pPr marL="457200" lvl="0" indent="-304800" algn="l" rtl="0">
              <a:spcBef>
                <a:spcPts val="0"/>
              </a:spcBef>
              <a:spcAft>
                <a:spcPts val="0"/>
              </a:spcAft>
              <a:buSzPts val="1200"/>
              <a:buChar char="●"/>
            </a:pPr>
            <a:r>
              <a:rPr lang="en" sz="1200"/>
              <a:t>RRA Harry Plotkin - </a:t>
            </a:r>
            <a:r>
              <a:rPr lang="en" sz="1200" u="sng">
                <a:solidFill>
                  <a:schemeClr val="hlink"/>
                </a:solidFill>
                <a:hlinkClick r:id="rId8"/>
              </a:rPr>
              <a:t>referee@ayso13.org</a:t>
            </a:r>
            <a:br>
              <a:rPr lang="en" sz="1200"/>
            </a:br>
            <a:endParaRPr sz="1200"/>
          </a:p>
          <a:p>
            <a:pPr marL="0" lvl="0" indent="0" algn="l" rtl="0">
              <a:spcBef>
                <a:spcPts val="0"/>
              </a:spcBef>
              <a:spcAft>
                <a:spcPts val="0"/>
              </a:spcAft>
              <a:buNone/>
            </a:pPr>
            <a:r>
              <a:rPr lang="en" sz="1200" b="1"/>
              <a:t>Regional Commissioner (RC):</a:t>
            </a:r>
            <a:r>
              <a:rPr lang="en" sz="1200"/>
              <a:t> </a:t>
            </a:r>
            <a:endParaRPr sz="1200"/>
          </a:p>
          <a:p>
            <a:pPr marL="457200" lvl="0" indent="-304800" algn="l" rtl="0">
              <a:spcBef>
                <a:spcPts val="0"/>
              </a:spcBef>
              <a:spcAft>
                <a:spcPts val="0"/>
              </a:spcAft>
              <a:buSzPts val="1200"/>
              <a:buChar char="●"/>
            </a:pPr>
            <a:r>
              <a:rPr lang="en" sz="1200"/>
              <a:t>Patrick Shopbell - </a:t>
            </a:r>
            <a:r>
              <a:rPr lang="en" sz="1200" u="sng">
                <a:solidFill>
                  <a:schemeClr val="hlink"/>
                </a:solidFill>
                <a:hlinkClick r:id="rId9"/>
              </a:rPr>
              <a:t>patrick@ayso13.org</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12U Volunteers</a:t>
            </a:r>
            <a:endParaRPr b="1">
              <a:solidFill>
                <a:srgbClr val="0000FF"/>
              </a:solidFill>
            </a:endParaRPr>
          </a:p>
        </p:txBody>
      </p:sp>
      <p:graphicFrame>
        <p:nvGraphicFramePr>
          <p:cNvPr id="132" name="Google Shape;132;p24"/>
          <p:cNvGraphicFramePr/>
          <p:nvPr/>
        </p:nvGraphicFramePr>
        <p:xfrm>
          <a:off x="477825" y="1327975"/>
          <a:ext cx="7901400" cy="2194450"/>
        </p:xfrm>
        <a:graphic>
          <a:graphicData uri="http://schemas.openxmlformats.org/drawingml/2006/table">
            <a:tbl>
              <a:tblPr>
                <a:noFill/>
                <a:tableStyleId>{32E52763-1D44-4931-BC58-D6B1DB29C6B8}</a:tableStyleId>
              </a:tblPr>
              <a:tblGrid>
                <a:gridCol w="2633800">
                  <a:extLst>
                    <a:ext uri="{9D8B030D-6E8A-4147-A177-3AD203B41FA5}">
                      <a16:colId xmlns:a16="http://schemas.microsoft.com/office/drawing/2014/main" val="20000"/>
                    </a:ext>
                  </a:extLst>
                </a:gridCol>
                <a:gridCol w="2633800">
                  <a:extLst>
                    <a:ext uri="{9D8B030D-6E8A-4147-A177-3AD203B41FA5}">
                      <a16:colId xmlns:a16="http://schemas.microsoft.com/office/drawing/2014/main" val="20001"/>
                    </a:ext>
                  </a:extLst>
                </a:gridCol>
                <a:gridCol w="26338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2000" b="1"/>
                        <a:t>Volunteer Role</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Ideal</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Minimum</a:t>
                      </a:r>
                      <a:endParaRPr sz="2000" b="1"/>
                    </a:p>
                  </a:txBody>
                  <a:tcPr marL="91425" marR="91425" marT="91425" marB="91425">
                    <a:solidFill>
                      <a:srgbClr val="CFE2F3"/>
                    </a:solidFill>
                  </a:tcPr>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sz="1600"/>
                        <a:t>Head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a:t>Assistant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sz="1600"/>
                        <a:t>Referee</a:t>
                      </a:r>
                      <a:endParaRPr sz="1600"/>
                    </a:p>
                  </a:txBody>
                  <a:tcPr marL="91425" marR="91425" marT="91425" marB="91425"/>
                </a:tc>
                <a:tc>
                  <a:txBody>
                    <a:bodyPr/>
                    <a:lstStyle/>
                    <a:p>
                      <a:pPr marL="0" lvl="0" indent="0" algn="ctr" rtl="0">
                        <a:spcBef>
                          <a:spcPts val="0"/>
                        </a:spcBef>
                        <a:spcAft>
                          <a:spcPts val="0"/>
                        </a:spcAft>
                        <a:buNone/>
                      </a:pPr>
                      <a:r>
                        <a:rPr lang="en" sz="1600"/>
                        <a:t>2 (or more)</a:t>
                      </a:r>
                      <a:endParaRPr sz="1600"/>
                    </a:p>
                  </a:txBody>
                  <a:tcPr marL="91425" marR="91425" marT="91425" marB="91425"/>
                </a:tc>
                <a:tc>
                  <a:txBody>
                    <a:bodyPr/>
                    <a:lstStyle/>
                    <a:p>
                      <a:pPr marL="0" lvl="0" indent="0" algn="ctr" rtl="0">
                        <a:spcBef>
                          <a:spcPts val="0"/>
                        </a:spcBef>
                        <a:spcAft>
                          <a:spcPts val="0"/>
                        </a:spcAft>
                        <a:buNone/>
                      </a:pPr>
                      <a:r>
                        <a:rPr lang="en" sz="1600"/>
                        <a:t>2</a:t>
                      </a:r>
                      <a:endParaRPr sz="1600"/>
                    </a:p>
                  </a:txBody>
                  <a:tcPr marL="91425" marR="91425" marT="91425" marB="91425"/>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600"/>
                        <a:t>Team Manager</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4"/>
                  </a:ext>
                </a:extLst>
              </a:tr>
            </a:tbl>
          </a:graphicData>
        </a:graphic>
      </p:graphicFrame>
      <p:sp>
        <p:nvSpPr>
          <p:cNvPr id="133" name="Google Shape;133;p24"/>
          <p:cNvSpPr txBox="1"/>
          <p:nvPr/>
        </p:nvSpPr>
        <p:spPr>
          <a:xfrm>
            <a:off x="488850" y="3613200"/>
            <a:ext cx="7901400" cy="6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Volunteers must be fully certified - see website for requirements: </a:t>
            </a:r>
            <a:r>
              <a:rPr lang="en" i="1" u="sng">
                <a:solidFill>
                  <a:schemeClr val="hlink"/>
                </a:solidFill>
                <a:hlinkClick r:id="rId3"/>
              </a:rPr>
              <a:t>https://ayso13.org/volunteer/</a:t>
            </a:r>
            <a:r>
              <a:rPr lang="en" i="1"/>
              <a:t>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Before the Game</a:t>
            </a:r>
            <a:endParaRPr b="1">
              <a:solidFill>
                <a:srgbClr val="0000FF"/>
              </a:solidFill>
            </a:endParaRPr>
          </a:p>
        </p:txBody>
      </p:sp>
      <p:sp>
        <p:nvSpPr>
          <p:cNvPr id="139" name="Google Shape;13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b="1"/>
              <a:t>Arrive Early - </a:t>
            </a:r>
            <a:r>
              <a:rPr lang="en" sz="1400"/>
              <a:t>(30+ min). Need time to find parking (e.g., Victory park in the AM), set up goals, warm up, etc. If you don’t get there early, parents won’t either. Some parents will always be late.</a:t>
            </a:r>
            <a:endParaRPr sz="1400"/>
          </a:p>
          <a:p>
            <a:pPr marL="457200" lvl="0" indent="-317500" algn="l" rtl="0">
              <a:lnSpc>
                <a:spcPct val="100000"/>
              </a:lnSpc>
              <a:spcBef>
                <a:spcPts val="1000"/>
              </a:spcBef>
              <a:spcAft>
                <a:spcPts val="0"/>
              </a:spcAft>
              <a:buSzPts val="1400"/>
              <a:buChar char="●"/>
            </a:pPr>
            <a:r>
              <a:rPr lang="en" sz="1400" b="1"/>
              <a:t>Set-up for First Game of the Day:</a:t>
            </a:r>
            <a:r>
              <a:rPr lang="en" sz="1400"/>
              <a:t> Each team sets up one goal </a:t>
            </a:r>
            <a:br>
              <a:rPr lang="en" sz="1400"/>
            </a:br>
            <a:r>
              <a:rPr lang="en" sz="1400"/>
              <a:t>(make sure the goals are anchored!) and two flags at the corners. </a:t>
            </a:r>
            <a:br>
              <a:rPr lang="en" sz="1400"/>
            </a:br>
            <a:r>
              <a:rPr lang="en" sz="1400"/>
              <a:t>Task your parents with this and have them start immediately. </a:t>
            </a:r>
            <a:br>
              <a:rPr lang="en" sz="1400"/>
            </a:br>
            <a:r>
              <a:rPr lang="en" sz="1400"/>
              <a:t>Game must start on time! </a:t>
            </a:r>
            <a:endParaRPr sz="1400"/>
          </a:p>
          <a:p>
            <a:pPr marL="457200" lvl="0" indent="-317500" algn="l" rtl="0">
              <a:lnSpc>
                <a:spcPct val="100000"/>
              </a:lnSpc>
              <a:spcBef>
                <a:spcPts val="1000"/>
              </a:spcBef>
              <a:spcAft>
                <a:spcPts val="0"/>
              </a:spcAft>
              <a:buSzPts val="1400"/>
              <a:buChar char="●"/>
            </a:pPr>
            <a:r>
              <a:rPr lang="en" sz="1400" b="1"/>
              <a:t>Introductions</a:t>
            </a:r>
            <a:r>
              <a:rPr lang="en" sz="1400"/>
              <a:t> - Introduce yourself to the other coaches and referees. </a:t>
            </a:r>
            <a:endParaRPr sz="1400"/>
          </a:p>
          <a:p>
            <a:pPr marL="457200" lvl="0" indent="-317500" algn="l" rtl="0">
              <a:lnSpc>
                <a:spcPct val="100000"/>
              </a:lnSpc>
              <a:spcBef>
                <a:spcPts val="1000"/>
              </a:spcBef>
              <a:spcAft>
                <a:spcPts val="0"/>
              </a:spcAft>
              <a:buSzPts val="1400"/>
              <a:buChar char="●"/>
            </a:pPr>
            <a:r>
              <a:rPr lang="en" sz="1400" b="1"/>
              <a:t>Referee Check-in </a:t>
            </a:r>
            <a:r>
              <a:rPr lang="en" sz="1400"/>
              <a:t>- Give your game card to the referee, inform them of your players who will miss the game, or if you have a player that needs extra help, help manage team as Ref checks them in.</a:t>
            </a:r>
            <a:endParaRPr sz="1400"/>
          </a:p>
          <a:p>
            <a:pPr marL="457200" lvl="0" indent="-317500" algn="l" rtl="0">
              <a:lnSpc>
                <a:spcPct val="100000"/>
              </a:lnSpc>
              <a:spcBef>
                <a:spcPts val="1000"/>
              </a:spcBef>
              <a:spcAft>
                <a:spcPts val="0"/>
              </a:spcAft>
              <a:buSzPts val="1400"/>
              <a:buChar char="●"/>
            </a:pPr>
            <a:r>
              <a:rPr lang="en" sz="1400" b="1"/>
              <a:t>Home &amp; Away -</a:t>
            </a:r>
            <a:r>
              <a:rPr lang="en" sz="1400"/>
              <a:t> Home team sits on North or West side of field and supplies 2 balls. Away team sits on South or East side of field and supplies 1 ball.</a:t>
            </a:r>
            <a:endParaRPr sz="1400"/>
          </a:p>
          <a:p>
            <a:pPr marL="457200" lvl="0" indent="-317500" algn="l" rtl="0">
              <a:lnSpc>
                <a:spcPct val="100000"/>
              </a:lnSpc>
              <a:spcBef>
                <a:spcPts val="1000"/>
              </a:spcBef>
              <a:spcAft>
                <a:spcPts val="1000"/>
              </a:spcAft>
              <a:buSzPts val="1400"/>
              <a:buChar char="●"/>
            </a:pPr>
            <a:r>
              <a:rPr lang="en" sz="1400" b="1"/>
              <a:t>Uniforms </a:t>
            </a:r>
            <a:r>
              <a:rPr lang="en" sz="1400"/>
              <a:t>- Coaches wear Coach shirts. Players wear uniforms. Home team wears pinnies if colors are similar.</a:t>
            </a:r>
            <a:endParaRPr sz="1400"/>
          </a:p>
        </p:txBody>
      </p:sp>
      <p:sp>
        <p:nvSpPr>
          <p:cNvPr id="140" name="Google Shape;140;p25"/>
          <p:cNvSpPr txBox="1"/>
          <p:nvPr/>
        </p:nvSpPr>
        <p:spPr>
          <a:xfrm>
            <a:off x="6680875" y="1849100"/>
            <a:ext cx="2090100" cy="1119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t>Goal set up reminders will be sent to applicable Head Coaches the night before the game.</a:t>
            </a:r>
            <a:endParaRPr sz="1200" b="1"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Assignments</a:t>
            </a:r>
            <a:endParaRPr/>
          </a:p>
        </p:txBody>
      </p:sp>
      <p:sp>
        <p:nvSpPr>
          <p:cNvPr id="146" name="Google Shape;146;p26"/>
          <p:cNvSpPr txBox="1">
            <a:spLocks noGrp="1"/>
          </p:cNvSpPr>
          <p:nvPr>
            <p:ph type="body" idx="1"/>
          </p:nvPr>
        </p:nvSpPr>
        <p:spPr>
          <a:xfrm>
            <a:off x="311700" y="1152475"/>
            <a:ext cx="8520600" cy="3806700"/>
          </a:xfrm>
          <a:prstGeom prst="rect">
            <a:avLst/>
          </a:prstGeom>
        </p:spPr>
        <p:txBody>
          <a:bodyPr spcFirstLastPara="1" wrap="square" lIns="91425" tIns="91425" rIns="91425" bIns="91425" anchor="t" anchorCtr="0">
            <a:noAutofit/>
          </a:bodyPr>
          <a:lstStyle/>
          <a:p>
            <a:pPr marL="457200" marR="127000" lvl="0" indent="-317500" algn="l" rtl="0">
              <a:lnSpc>
                <a:spcPct val="100000"/>
              </a:lnSpc>
              <a:spcBef>
                <a:spcPts val="600"/>
              </a:spcBef>
              <a:spcAft>
                <a:spcPts val="0"/>
              </a:spcAft>
              <a:buClr>
                <a:schemeClr val="dk1"/>
              </a:buClr>
              <a:buSzPts val="1400"/>
              <a:buChar char="●"/>
            </a:pPr>
            <a:r>
              <a:rPr lang="en" sz="1400" b="1">
                <a:solidFill>
                  <a:schemeClr val="dk1"/>
                </a:solidFill>
              </a:rPr>
              <a:t>Standard three-person Referee team</a:t>
            </a:r>
            <a:r>
              <a:rPr lang="en" sz="1400">
                <a:solidFill>
                  <a:schemeClr val="dk1"/>
                </a:solidFill>
              </a:rPr>
              <a:t>. </a:t>
            </a:r>
            <a:endParaRPr sz="1400">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a:solidFill>
                  <a:schemeClr val="dk1"/>
                </a:solidFill>
              </a:rPr>
              <a:t>Ask your Referees to use the </a:t>
            </a:r>
            <a:r>
              <a:rPr lang="en" sz="1400" b="1">
                <a:solidFill>
                  <a:schemeClr val="dk1"/>
                </a:solidFill>
              </a:rPr>
              <a:t>inLeague</a:t>
            </a:r>
            <a:r>
              <a:rPr lang="en" sz="1400">
                <a:solidFill>
                  <a:schemeClr val="dk1"/>
                </a:solidFill>
              </a:rPr>
              <a:t> to indicate they will make their assignment</a:t>
            </a:r>
            <a:endParaRPr sz="1400">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a:solidFill>
                  <a:schemeClr val="dk1"/>
                </a:solidFill>
              </a:rPr>
              <a:t>If your </a:t>
            </a:r>
            <a:r>
              <a:rPr lang="en" sz="1400" b="1">
                <a:solidFill>
                  <a:schemeClr val="dk1"/>
                </a:solidFill>
              </a:rPr>
              <a:t>Referees cannot cover an assignment</a:t>
            </a:r>
            <a:r>
              <a:rPr lang="en" sz="1400">
                <a:solidFill>
                  <a:schemeClr val="dk1"/>
                </a:solidFill>
              </a:rPr>
              <a:t>:</a:t>
            </a:r>
            <a:endParaRPr sz="140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First email the opposing coach to see if their Referees can help cover</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Then email your DRA for help</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Do this as far ahead as possible - Friday night will not work!</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If your team misses referee assignments, it can/will affect your ability to qualify for playoffs</a:t>
            </a:r>
            <a:endParaRPr>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b="1">
                <a:solidFill>
                  <a:schemeClr val="dk1"/>
                </a:solidFill>
              </a:rPr>
              <a:t>Referee assignments:</a:t>
            </a:r>
            <a:r>
              <a:rPr lang="en" sz="1400">
                <a:solidFill>
                  <a:schemeClr val="dk1"/>
                </a:solidFill>
              </a:rPr>
              <a:t> </a:t>
            </a:r>
            <a:endParaRPr sz="140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Both Home &amp; Visiting teams must provide one Assistant Referee (AR) to their own game. Each AR should work the opposite team’s touchline, not their own team’s touchline</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Home team must provide a Center Referee to the game before theirs, on the same field (except first game of the field). Teams playing first game on a field do not need to provide a Center Referee to any game. </a:t>
            </a:r>
            <a:endParaRPr>
              <a:solidFill>
                <a:schemeClr val="dk1"/>
              </a:solidFill>
            </a:endParaRPr>
          </a:p>
          <a:p>
            <a:pPr marL="914400" marR="127000" lvl="1" indent="-317500" algn="l" rtl="0">
              <a:lnSpc>
                <a:spcPct val="100000"/>
              </a:lnSpc>
              <a:spcBef>
                <a:spcPts val="0"/>
              </a:spcBef>
              <a:spcAft>
                <a:spcPts val="1000"/>
              </a:spcAft>
              <a:buClr>
                <a:schemeClr val="dk1"/>
              </a:buClr>
              <a:buSzPts val="1400"/>
              <a:buChar char="○"/>
            </a:pPr>
            <a:r>
              <a:rPr lang="en">
                <a:solidFill>
                  <a:schemeClr val="dk1"/>
                </a:solidFill>
              </a:rPr>
              <a:t>Visiting team from second-to-last game on a field must provide a Center Referee to the last game on that field. </a:t>
            </a:r>
            <a:endParaRPr>
              <a:solidFill>
                <a:schemeClr val="dk1"/>
              </a:solidFill>
            </a:endParaRPr>
          </a:p>
        </p:txBody>
      </p:sp>
      <p:sp>
        <p:nvSpPr>
          <p:cNvPr id="147" name="Google Shape;147;p26"/>
          <p:cNvSpPr txBox="1"/>
          <p:nvPr/>
        </p:nvSpPr>
        <p:spPr>
          <a:xfrm>
            <a:off x="7231200" y="2033300"/>
            <a:ext cx="1601100" cy="6942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u="sng">
                <a:solidFill>
                  <a:schemeClr val="hlink"/>
                </a:solidFill>
                <a:hlinkClick r:id="rId3"/>
              </a:rPr>
              <a:t>Click to see more details on Referee Assignments</a:t>
            </a:r>
            <a:endParaRPr sz="1200" b="1"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Game Cards</a:t>
            </a:r>
            <a:endParaRPr b="1">
              <a:solidFill>
                <a:srgbClr val="0000FF"/>
              </a:solidFill>
            </a:endParaRPr>
          </a:p>
        </p:txBody>
      </p:sp>
      <p:sp>
        <p:nvSpPr>
          <p:cNvPr id="153" name="Google Shape;153;p27"/>
          <p:cNvSpPr txBox="1">
            <a:spLocks noGrp="1"/>
          </p:cNvSpPr>
          <p:nvPr>
            <p:ph type="body" idx="1"/>
          </p:nvPr>
        </p:nvSpPr>
        <p:spPr>
          <a:xfrm>
            <a:off x="246100" y="1017725"/>
            <a:ext cx="5152500" cy="40923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700" b="1"/>
              <a:t>Why are Game Cards important?</a:t>
            </a:r>
            <a:endParaRPr sz="1700" b="1"/>
          </a:p>
          <a:p>
            <a:pPr marL="457200" lvl="0" indent="-317500" algn="l" rtl="0">
              <a:lnSpc>
                <a:spcPct val="110000"/>
              </a:lnSpc>
              <a:spcBef>
                <a:spcPts val="0"/>
              </a:spcBef>
              <a:spcAft>
                <a:spcPts val="0"/>
              </a:spcAft>
              <a:buSzPts val="1400"/>
              <a:buChar char="●"/>
            </a:pPr>
            <a:r>
              <a:rPr lang="en" sz="1400"/>
              <a:t>The game card is a record of the game</a:t>
            </a:r>
            <a:endParaRPr sz="1400"/>
          </a:p>
          <a:p>
            <a:pPr marL="457200" lvl="0" indent="-317500" algn="l" rtl="0">
              <a:lnSpc>
                <a:spcPct val="110000"/>
              </a:lnSpc>
              <a:spcBef>
                <a:spcPts val="0"/>
              </a:spcBef>
              <a:spcAft>
                <a:spcPts val="0"/>
              </a:spcAft>
              <a:buSzPts val="1400"/>
              <a:buChar char="●"/>
            </a:pPr>
            <a:r>
              <a:rPr lang="en" sz="1400"/>
              <a:t>We monitor and follow up on game comments</a:t>
            </a:r>
            <a:endParaRPr sz="1400"/>
          </a:p>
          <a:p>
            <a:pPr marL="0" lvl="0" indent="0" algn="l" rtl="0">
              <a:lnSpc>
                <a:spcPct val="110000"/>
              </a:lnSpc>
              <a:spcBef>
                <a:spcPts val="0"/>
              </a:spcBef>
              <a:spcAft>
                <a:spcPts val="0"/>
              </a:spcAft>
              <a:buNone/>
            </a:pPr>
            <a:endParaRPr sz="1500"/>
          </a:p>
          <a:p>
            <a:pPr marL="0" lvl="0" indent="0" algn="l" rtl="0">
              <a:lnSpc>
                <a:spcPct val="110000"/>
              </a:lnSpc>
              <a:spcBef>
                <a:spcPts val="0"/>
              </a:spcBef>
              <a:spcAft>
                <a:spcPts val="0"/>
              </a:spcAft>
              <a:buNone/>
            </a:pPr>
            <a:r>
              <a:rPr lang="en" sz="1700" b="1"/>
              <a:t>Filling out a Game Card</a:t>
            </a:r>
            <a:endParaRPr sz="1700" b="1"/>
          </a:p>
          <a:p>
            <a:pPr marL="457200" lvl="0" indent="-317500" algn="l" rtl="0">
              <a:lnSpc>
                <a:spcPct val="110000"/>
              </a:lnSpc>
              <a:spcBef>
                <a:spcPts val="0"/>
              </a:spcBef>
              <a:spcAft>
                <a:spcPts val="0"/>
              </a:spcAft>
              <a:buSzPts val="1400"/>
              <a:buChar char="●"/>
            </a:pPr>
            <a:r>
              <a:rPr lang="en" sz="1400"/>
              <a:t>If you print at home from your Google Team Sheet - must be printed on cardstock. </a:t>
            </a:r>
            <a:endParaRPr sz="1400"/>
          </a:p>
          <a:p>
            <a:pPr marL="457200" lvl="0" indent="-317500" algn="l" rtl="0">
              <a:lnSpc>
                <a:spcPct val="110000"/>
              </a:lnSpc>
              <a:spcBef>
                <a:spcPts val="0"/>
              </a:spcBef>
              <a:spcAft>
                <a:spcPts val="0"/>
              </a:spcAft>
              <a:buSzPts val="1400"/>
              <a:buChar char="●"/>
            </a:pPr>
            <a:r>
              <a:rPr lang="en" sz="1400"/>
              <a:t>Blank game cards available at R13 clubhouse and given out with your equipment.</a:t>
            </a:r>
            <a:endParaRPr sz="1400"/>
          </a:p>
          <a:p>
            <a:pPr marL="457200" lvl="0" indent="-317500" algn="l" rtl="0">
              <a:lnSpc>
                <a:spcPct val="110000"/>
              </a:lnSpc>
              <a:spcBef>
                <a:spcPts val="0"/>
              </a:spcBef>
              <a:spcAft>
                <a:spcPts val="0"/>
              </a:spcAft>
              <a:buSzPts val="1400"/>
              <a:buChar char="●"/>
            </a:pPr>
            <a:r>
              <a:rPr lang="en" sz="1400"/>
              <a:t>Player listing</a:t>
            </a:r>
            <a:endParaRPr sz="1400"/>
          </a:p>
          <a:p>
            <a:pPr marL="914400" lvl="1" indent="-317500" algn="l" rtl="0">
              <a:lnSpc>
                <a:spcPct val="110000"/>
              </a:lnSpc>
              <a:spcBef>
                <a:spcPts val="0"/>
              </a:spcBef>
              <a:spcAft>
                <a:spcPts val="0"/>
              </a:spcAft>
              <a:buSzPts val="1400"/>
              <a:buChar char="○"/>
            </a:pPr>
            <a:r>
              <a:rPr lang="en"/>
              <a:t>In numerical order smallest to largest</a:t>
            </a:r>
            <a:endParaRPr/>
          </a:p>
          <a:p>
            <a:pPr marL="914400" lvl="1" indent="-317500" algn="l" rtl="0">
              <a:lnSpc>
                <a:spcPct val="110000"/>
              </a:lnSpc>
              <a:spcBef>
                <a:spcPts val="0"/>
              </a:spcBef>
              <a:spcAft>
                <a:spcPts val="0"/>
              </a:spcAft>
              <a:buSzPts val="1400"/>
              <a:buChar char="○"/>
            </a:pPr>
            <a:r>
              <a:rPr lang="en"/>
              <a:t>List ALL players, present or not</a:t>
            </a:r>
            <a:endParaRPr/>
          </a:p>
          <a:p>
            <a:pPr marL="914400" lvl="1" indent="-317500" algn="l" rtl="0">
              <a:lnSpc>
                <a:spcPct val="110000"/>
              </a:lnSpc>
              <a:spcBef>
                <a:spcPts val="0"/>
              </a:spcBef>
              <a:spcAft>
                <a:spcPts val="0"/>
              </a:spcAft>
              <a:buSzPts val="1400"/>
              <a:buChar char="○"/>
            </a:pPr>
            <a:r>
              <a:rPr lang="en"/>
              <a:t>First AND Last Names</a:t>
            </a:r>
            <a:endParaRPr/>
          </a:p>
          <a:p>
            <a:pPr marL="457200" lvl="0" indent="-317500" algn="l" rtl="0">
              <a:lnSpc>
                <a:spcPct val="110000"/>
              </a:lnSpc>
              <a:spcBef>
                <a:spcPts val="0"/>
              </a:spcBef>
              <a:spcAft>
                <a:spcPts val="0"/>
              </a:spcAft>
              <a:buSzPts val="1400"/>
              <a:buChar char="●"/>
            </a:pPr>
            <a:r>
              <a:rPr lang="en" sz="1400"/>
              <a:t>Fill in all the blanks</a:t>
            </a:r>
            <a:endParaRPr sz="1400"/>
          </a:p>
          <a:p>
            <a:pPr marL="457200" lvl="0" indent="-317500" algn="l" rtl="0">
              <a:lnSpc>
                <a:spcPct val="110000"/>
              </a:lnSpc>
              <a:spcBef>
                <a:spcPts val="0"/>
              </a:spcBef>
              <a:spcAft>
                <a:spcPts val="0"/>
              </a:spcAft>
              <a:buSzPts val="1400"/>
              <a:buChar char="●"/>
            </a:pPr>
            <a:r>
              <a:rPr lang="en" sz="1400"/>
              <a:t>Don’t cross out missing players or substitutes</a:t>
            </a:r>
            <a:br>
              <a:rPr lang="en" sz="1400"/>
            </a:br>
            <a:r>
              <a:rPr lang="en" sz="1400"/>
              <a:t>(that’s the Referee’s job)</a:t>
            </a:r>
            <a:endParaRPr sz="1400"/>
          </a:p>
          <a:p>
            <a:pPr marL="0" lvl="0" indent="0" algn="l" rtl="0">
              <a:lnSpc>
                <a:spcPct val="110000"/>
              </a:lnSpc>
              <a:spcBef>
                <a:spcPts val="0"/>
              </a:spcBef>
              <a:spcAft>
                <a:spcPts val="0"/>
              </a:spcAft>
              <a:buNone/>
            </a:pPr>
            <a:endParaRPr sz="1500"/>
          </a:p>
        </p:txBody>
      </p:sp>
      <p:pic>
        <p:nvPicPr>
          <p:cNvPr id="154" name="Google Shape;154;p27"/>
          <p:cNvPicPr preferRelativeResize="0"/>
          <p:nvPr/>
        </p:nvPicPr>
        <p:blipFill>
          <a:blip r:embed="rId3">
            <a:alphaModFix/>
          </a:blip>
          <a:stretch>
            <a:fillRect/>
          </a:stretch>
        </p:blipFill>
        <p:spPr>
          <a:xfrm>
            <a:off x="5542850" y="661276"/>
            <a:ext cx="2854287" cy="42909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During the Game</a:t>
            </a:r>
            <a:endParaRPr b="1">
              <a:solidFill>
                <a:srgbClr val="0000FF"/>
              </a:solidFill>
            </a:endParaRPr>
          </a:p>
        </p:txBody>
      </p:sp>
      <p:sp>
        <p:nvSpPr>
          <p:cNvPr id="160" name="Google Shape;160;p28"/>
          <p:cNvSpPr txBox="1">
            <a:spLocks noGrp="1"/>
          </p:cNvSpPr>
          <p:nvPr>
            <p:ph type="body" idx="1"/>
          </p:nvPr>
        </p:nvSpPr>
        <p:spPr>
          <a:xfrm>
            <a:off x="311700" y="1152475"/>
            <a:ext cx="8520600" cy="3672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b="1"/>
              <a:t>Referee Treatment</a:t>
            </a:r>
            <a:r>
              <a:rPr lang="en" sz="1500"/>
              <a:t> - Be nice to the Referees. Be professional.</a:t>
            </a:r>
            <a:endParaRPr sz="1500"/>
          </a:p>
          <a:p>
            <a:pPr marL="457200" lvl="0" indent="-323850" algn="l" rtl="0">
              <a:lnSpc>
                <a:spcPct val="100000"/>
              </a:lnSpc>
              <a:spcBef>
                <a:spcPts val="1000"/>
              </a:spcBef>
              <a:spcAft>
                <a:spcPts val="0"/>
              </a:spcAft>
              <a:buSzPts val="1500"/>
              <a:buChar char="●"/>
            </a:pPr>
            <a:r>
              <a:rPr lang="en" sz="1500" b="1"/>
              <a:t>Coach Positioning </a:t>
            </a:r>
            <a:r>
              <a:rPr lang="en" sz="1500"/>
              <a:t>- Coaches must remain in Technical Area. Stay </a:t>
            </a:r>
            <a:br>
              <a:rPr lang="en" sz="1500"/>
            </a:br>
            <a:r>
              <a:rPr lang="en" sz="1500"/>
              <a:t>back from the touchline so the Assistant Referee (AR) can see properly.</a:t>
            </a:r>
            <a:endParaRPr sz="1500"/>
          </a:p>
          <a:p>
            <a:pPr marL="457200" lvl="0" indent="-323850" algn="l" rtl="0">
              <a:lnSpc>
                <a:spcPct val="100000"/>
              </a:lnSpc>
              <a:spcBef>
                <a:spcPts val="1000"/>
              </a:spcBef>
              <a:spcAft>
                <a:spcPts val="0"/>
              </a:spcAft>
              <a:buSzPts val="1500"/>
              <a:buChar char="●"/>
            </a:pPr>
            <a:r>
              <a:rPr lang="en" sz="1500" b="1"/>
              <a:t>Playing Time</a:t>
            </a:r>
            <a:endParaRPr sz="1500" b="1"/>
          </a:p>
          <a:p>
            <a:pPr marL="914400" lvl="1" indent="-323850" algn="l" rtl="0">
              <a:lnSpc>
                <a:spcPct val="100000"/>
              </a:lnSpc>
              <a:spcBef>
                <a:spcPts val="0"/>
              </a:spcBef>
              <a:spcAft>
                <a:spcPts val="0"/>
              </a:spcAft>
              <a:buSzPts val="1500"/>
              <a:buChar char="○"/>
            </a:pPr>
            <a:r>
              <a:rPr lang="en" sz="1500"/>
              <a:t>All players must play at least 3/4 of a game, when numerically possible. Games can be forfeit if this is violated. This is the Coach’s responsibility (not the Referee’s). Make sure the referee notes on the game card reasons why a player may not play 3/4 (refuses to play, injury, arrived late, etc.).</a:t>
            </a:r>
            <a:endParaRPr sz="1500"/>
          </a:p>
          <a:p>
            <a:pPr marL="914400" lvl="1" indent="-323850" algn="l" rtl="0">
              <a:lnSpc>
                <a:spcPct val="100000"/>
              </a:lnSpc>
              <a:spcBef>
                <a:spcPts val="0"/>
              </a:spcBef>
              <a:spcAft>
                <a:spcPts val="0"/>
              </a:spcAft>
              <a:buSzPts val="1500"/>
              <a:buChar char="○"/>
            </a:pPr>
            <a:r>
              <a:rPr lang="en" sz="1500"/>
              <a:t>Players may play up to half the game as goalie in 12U</a:t>
            </a:r>
            <a:endParaRPr sz="1500"/>
          </a:p>
          <a:p>
            <a:pPr marL="457200" lvl="0" indent="-323850" algn="l" rtl="0">
              <a:lnSpc>
                <a:spcPct val="100000"/>
              </a:lnSpc>
              <a:spcBef>
                <a:spcPts val="1000"/>
              </a:spcBef>
              <a:spcAft>
                <a:spcPts val="0"/>
              </a:spcAft>
              <a:buSzPts val="1500"/>
              <a:buChar char="●"/>
            </a:pPr>
            <a:r>
              <a:rPr lang="en" sz="1500" b="1"/>
              <a:t>Blowouts</a:t>
            </a:r>
            <a:r>
              <a:rPr lang="en" sz="1500"/>
              <a:t> - Have a plan for blowouts. Be proactive (you can tell early on). Start moving players, make the game more challenging (use left foot), play your scorer as goalie, only shots from outside penalty area, etc. Be discrete. Keep the goal differential 6 or under.</a:t>
            </a:r>
            <a:endParaRPr sz="1500"/>
          </a:p>
          <a:p>
            <a:pPr marL="457200" lvl="0" indent="-323850" algn="l" rtl="0">
              <a:lnSpc>
                <a:spcPct val="100000"/>
              </a:lnSpc>
              <a:spcBef>
                <a:spcPts val="1000"/>
              </a:spcBef>
              <a:spcAft>
                <a:spcPts val="1000"/>
              </a:spcAft>
              <a:buSzPts val="1500"/>
              <a:buChar char="●"/>
            </a:pPr>
            <a:r>
              <a:rPr lang="en" sz="1500" b="1"/>
              <a:t>Safe, fair, and fun!</a:t>
            </a:r>
            <a:endParaRPr sz="1500" b="1"/>
          </a:p>
        </p:txBody>
      </p:sp>
      <p:sp>
        <p:nvSpPr>
          <p:cNvPr id="161" name="Google Shape;161;p28"/>
          <p:cNvSpPr txBox="1"/>
          <p:nvPr/>
        </p:nvSpPr>
        <p:spPr>
          <a:xfrm>
            <a:off x="7050300" y="882925"/>
            <a:ext cx="1631400" cy="14238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595959"/>
                </a:solidFill>
              </a:rPr>
              <a:t>Region 13 may alter/cancel games in very hot weather. We will follow </a:t>
            </a:r>
            <a:r>
              <a:rPr lang="en" sz="1300" u="sng">
                <a:solidFill>
                  <a:srgbClr val="595959"/>
                </a:solidFill>
                <a:hlinkClick r:id="rId3">
                  <a:extLst>
                    <a:ext uri="{A12FA001-AC4F-418D-AE19-62706E023703}">
                      <ahyp:hlinkClr xmlns:ahyp="http://schemas.microsoft.com/office/drawing/2018/hyperlinkcolor" val="tx"/>
                    </a:ext>
                  </a:extLst>
                </a:hlinkClick>
              </a:rPr>
              <a:t>CIF policies</a:t>
            </a:r>
            <a:r>
              <a:rPr lang="en" sz="1300">
                <a:solidFill>
                  <a:srgbClr val="595959"/>
                </a:solidFill>
              </a:rPr>
              <a:t> for determining that</a:t>
            </a:r>
            <a:endParaRPr sz="130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After the Game</a:t>
            </a:r>
            <a:endParaRPr b="1">
              <a:solidFill>
                <a:srgbClr val="0000FF"/>
              </a:solidFill>
            </a:endParaRPr>
          </a:p>
        </p:txBody>
      </p:sp>
      <p:sp>
        <p:nvSpPr>
          <p:cNvPr id="167" name="Google Shape;16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b="1"/>
              <a:t>Referee Treatment</a:t>
            </a:r>
            <a:r>
              <a:rPr lang="en" sz="1600"/>
              <a:t> - Have the players thank the referees after the game or give them a cheer. If your Referees were awesome, submit a positive</a:t>
            </a:r>
            <a:r>
              <a:rPr lang="en" sz="1600">
                <a:solidFill>
                  <a:schemeClr val="dk1"/>
                </a:solidFill>
              </a:rPr>
              <a:t> </a:t>
            </a:r>
            <a:r>
              <a:rPr lang="en" sz="1600" u="sng">
                <a:solidFill>
                  <a:schemeClr val="accent5"/>
                </a:solidFill>
                <a:hlinkClick r:id="rId3">
                  <a:extLst>
                    <a:ext uri="{A12FA001-AC4F-418D-AE19-62706E023703}">
                      <ahyp:hlinkClr xmlns:ahyp="http://schemas.microsoft.com/office/drawing/2018/hyperlinkcolor" val="tx"/>
                    </a:ext>
                  </a:extLst>
                </a:hlinkClick>
              </a:rPr>
              <a:t>Referee Feedback Form</a:t>
            </a:r>
            <a:r>
              <a:rPr lang="en" sz="1600"/>
              <a:t>!</a:t>
            </a:r>
            <a:endParaRPr sz="1600"/>
          </a:p>
          <a:p>
            <a:pPr marL="457200" lvl="0" indent="-330200" algn="l" rtl="0">
              <a:lnSpc>
                <a:spcPct val="100000"/>
              </a:lnSpc>
              <a:spcBef>
                <a:spcPts val="1000"/>
              </a:spcBef>
              <a:spcAft>
                <a:spcPts val="0"/>
              </a:spcAft>
              <a:buSzPts val="1600"/>
              <a:buChar char="●"/>
            </a:pPr>
            <a:r>
              <a:rPr lang="en" sz="1600" b="1"/>
              <a:t>Cheer / Handshake </a:t>
            </a:r>
            <a:r>
              <a:rPr lang="en" sz="1600"/>
              <a:t>- Do a cheer for the opposing team (2-4-6-8 who do we appreciate…). Line up along the half line at the center circle and do hand taps or fist bumps. Goalies should not wear goalie gloves, players should not carry water bottles or anything in their hands.</a:t>
            </a:r>
            <a:endParaRPr sz="1600"/>
          </a:p>
          <a:p>
            <a:pPr marL="457200" lvl="0" indent="-330200" algn="l" rtl="0">
              <a:lnSpc>
                <a:spcPct val="100000"/>
              </a:lnSpc>
              <a:spcBef>
                <a:spcPts val="1000"/>
              </a:spcBef>
              <a:spcAft>
                <a:spcPts val="0"/>
              </a:spcAft>
              <a:buSzPts val="1600"/>
              <a:buChar char="●"/>
            </a:pPr>
            <a:r>
              <a:rPr lang="en" sz="1600" b="1"/>
              <a:t>Keep our Fields Clean</a:t>
            </a:r>
            <a:r>
              <a:rPr lang="en" sz="1600"/>
              <a:t> - Have parents/families clean up their trash (and any other trash they find!) so that the fields are clean for the next team(s).</a:t>
            </a:r>
            <a:endParaRPr sz="1600"/>
          </a:p>
          <a:p>
            <a:pPr marL="457200" lvl="0" indent="-330200" algn="l" rtl="0">
              <a:lnSpc>
                <a:spcPct val="100000"/>
              </a:lnSpc>
              <a:spcBef>
                <a:spcPts val="1000"/>
              </a:spcBef>
              <a:spcAft>
                <a:spcPts val="0"/>
              </a:spcAft>
              <a:buSzPts val="1600"/>
              <a:buChar char="●"/>
            </a:pPr>
            <a:r>
              <a:rPr lang="en" sz="1600" b="1"/>
              <a:t>Last Game of the Day </a:t>
            </a:r>
            <a:r>
              <a:rPr lang="en" sz="1600"/>
              <a:t>- Each team takes down one goal, flags, etc. Returns it to storage.</a:t>
            </a:r>
            <a:endParaRPr sz="1600"/>
          </a:p>
          <a:p>
            <a:pPr marL="0" lvl="0" indent="0" algn="l" rtl="0">
              <a:lnSpc>
                <a:spcPct val="100000"/>
              </a:lnSpc>
              <a:spcBef>
                <a:spcPts val="1000"/>
              </a:spcBef>
              <a:spcAft>
                <a:spcPts val="10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to do When There is a Problem</a:t>
            </a:r>
            <a:endParaRPr b="1">
              <a:solidFill>
                <a:srgbClr val="0000FF"/>
              </a:solidFill>
            </a:endParaRPr>
          </a:p>
        </p:txBody>
      </p:sp>
      <p:sp>
        <p:nvSpPr>
          <p:cNvPr id="173" name="Google Shape;173;p30"/>
          <p:cNvSpPr txBox="1">
            <a:spLocks noGrp="1"/>
          </p:cNvSpPr>
          <p:nvPr>
            <p:ph type="body" idx="1"/>
          </p:nvPr>
        </p:nvSpPr>
        <p:spPr>
          <a:xfrm>
            <a:off x="311700" y="1152475"/>
            <a:ext cx="4477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dirty="0"/>
              <a:t>Problem with a Referee or Coach?</a:t>
            </a:r>
            <a:br>
              <a:rPr lang="en" dirty="0"/>
            </a:br>
            <a:r>
              <a:rPr lang="en" dirty="0"/>
              <a:t>If you have a problem with a Referee or Coach report it to us instead of discussing it with them directly. There are two options for reporting:</a:t>
            </a:r>
            <a:br>
              <a:rPr lang="en" dirty="0"/>
            </a:br>
            <a:endParaRPr dirty="0"/>
          </a:p>
          <a:p>
            <a:pPr marL="457200" lvl="0" indent="-317500" algn="l" rtl="0">
              <a:lnSpc>
                <a:spcPct val="115000"/>
              </a:lnSpc>
              <a:spcBef>
                <a:spcPts val="0"/>
              </a:spcBef>
              <a:spcAft>
                <a:spcPts val="0"/>
              </a:spcAft>
              <a:buSzPts val="1400"/>
              <a:buChar char="●"/>
            </a:pPr>
            <a:r>
              <a:rPr lang="en" b="1" dirty="0"/>
              <a:t>Problem with a Referee</a:t>
            </a:r>
            <a:endParaRPr b="1" dirty="0"/>
          </a:p>
          <a:p>
            <a:pPr marL="914400" lvl="1" indent="-304800" algn="l" rtl="0">
              <a:lnSpc>
                <a:spcPct val="115000"/>
              </a:lnSpc>
              <a:spcBef>
                <a:spcPts val="0"/>
              </a:spcBef>
              <a:spcAft>
                <a:spcPts val="0"/>
              </a:spcAft>
              <a:buSzPts val="1200"/>
              <a:buChar char="○"/>
            </a:pPr>
            <a:r>
              <a:rPr lang="en" dirty="0"/>
              <a:t>Contact the 12U Division Referee Administrator (DRA) - DRA or RRA will talk to the Referee </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Referee Feedback Form</a:t>
            </a:r>
            <a:br>
              <a:rPr lang="en" dirty="0"/>
            </a:br>
            <a:endParaRPr dirty="0"/>
          </a:p>
          <a:p>
            <a:pPr marL="457200" lvl="0" indent="-304800" algn="l" rtl="0">
              <a:lnSpc>
                <a:spcPct val="115000"/>
              </a:lnSpc>
              <a:spcBef>
                <a:spcPts val="0"/>
              </a:spcBef>
              <a:spcAft>
                <a:spcPts val="0"/>
              </a:spcAft>
              <a:buSzPts val="1200"/>
              <a:buChar char="●"/>
            </a:pPr>
            <a:r>
              <a:rPr lang="en" b="1" dirty="0"/>
              <a:t>Problem with another Coach</a:t>
            </a:r>
            <a:endParaRPr dirty="0"/>
          </a:p>
          <a:p>
            <a:pPr marL="914400" lvl="1" indent="-304800" algn="l" rtl="0">
              <a:lnSpc>
                <a:spcPct val="115000"/>
              </a:lnSpc>
              <a:spcBef>
                <a:spcPts val="0"/>
              </a:spcBef>
              <a:spcAft>
                <a:spcPts val="0"/>
              </a:spcAft>
              <a:buSzPts val="1200"/>
              <a:buChar char="○"/>
            </a:pPr>
            <a:r>
              <a:rPr lang="en" dirty="0"/>
              <a:t>Contact the 12U Division Coach Administrator (DCA) - DCA or RCA will talk to the Coach</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Coach Feedback Form</a:t>
            </a:r>
            <a:endParaRPr dirty="0"/>
          </a:p>
          <a:p>
            <a:pPr marL="0" lvl="0" indent="0" algn="l" rtl="0">
              <a:lnSpc>
                <a:spcPct val="115000"/>
              </a:lnSpc>
              <a:spcBef>
                <a:spcPts val="0"/>
              </a:spcBef>
              <a:spcAft>
                <a:spcPts val="0"/>
              </a:spcAft>
              <a:buNone/>
            </a:pPr>
            <a:endParaRPr sz="2000" dirty="0"/>
          </a:p>
          <a:p>
            <a:pPr marL="457200" lvl="0" indent="0" algn="l" rtl="0">
              <a:lnSpc>
                <a:spcPct val="115000"/>
              </a:lnSpc>
              <a:spcBef>
                <a:spcPts val="0"/>
              </a:spcBef>
              <a:spcAft>
                <a:spcPts val="1600"/>
              </a:spcAft>
              <a:buNone/>
            </a:pPr>
            <a:endParaRPr dirty="0"/>
          </a:p>
        </p:txBody>
      </p:sp>
      <p:sp>
        <p:nvSpPr>
          <p:cNvPr id="174" name="Google Shape;174;p30"/>
          <p:cNvSpPr txBox="1">
            <a:spLocks noGrp="1"/>
          </p:cNvSpPr>
          <p:nvPr>
            <p:ph type="body" idx="2"/>
          </p:nvPr>
        </p:nvSpPr>
        <p:spPr>
          <a:xfrm>
            <a:off x="5157675" y="1152475"/>
            <a:ext cx="367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Other Problems / Incidents?</a:t>
            </a:r>
            <a:br>
              <a:rPr lang="en" sz="1800" b="1"/>
            </a:br>
            <a:r>
              <a:rPr lang="en"/>
              <a:t>If you have a problem with a parent, spectator, or other area, you may report as needed to one of the following:</a:t>
            </a:r>
            <a:endParaRPr/>
          </a:p>
          <a:p>
            <a:pPr marL="457200" marR="127000" lvl="0" indent="-304800" algn="l" rtl="0">
              <a:lnSpc>
                <a:spcPct val="150000"/>
              </a:lnSpc>
              <a:spcBef>
                <a:spcPts val="1600"/>
              </a:spcBef>
              <a:spcAft>
                <a:spcPts val="0"/>
              </a:spcAft>
              <a:buClr>
                <a:schemeClr val="dk1"/>
              </a:buClr>
              <a:buSzPts val="1200"/>
              <a:buChar char="●"/>
            </a:pPr>
            <a:r>
              <a:rPr lang="en" sz="1200">
                <a:solidFill>
                  <a:schemeClr val="dk1"/>
                </a:solidFill>
              </a:rPr>
              <a:t>General - </a:t>
            </a:r>
            <a:r>
              <a:rPr lang="en" sz="1200" u="sng">
                <a:solidFill>
                  <a:schemeClr val="hlink"/>
                </a:solidFill>
                <a:hlinkClick r:id="rId4"/>
              </a:rPr>
              <a:t>info@ayso13.org</a:t>
            </a:r>
            <a:r>
              <a:rPr lang="en" sz="1200">
                <a:solidFill>
                  <a:schemeClr val="dk1"/>
                </a:solidFill>
              </a:rPr>
              <a:t> </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Write the commissioner directly - </a:t>
            </a:r>
            <a:r>
              <a:rPr lang="en" sz="1200" u="sng">
                <a:solidFill>
                  <a:schemeClr val="hlink"/>
                </a:solidFill>
                <a:hlinkClick r:id="rId5"/>
              </a:rPr>
              <a:t>rc@ayso13.org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Child &amp; Volunteer Protection Advocate - </a:t>
            </a:r>
            <a:r>
              <a:rPr lang="en" sz="1200" u="sng">
                <a:solidFill>
                  <a:schemeClr val="hlink"/>
                </a:solidFill>
                <a:hlinkClick r:id="rId6"/>
              </a:rPr>
              <a:t>cvpa@ayso13.org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Auditor - </a:t>
            </a:r>
            <a:r>
              <a:rPr lang="en" sz="1200" u="sng">
                <a:solidFill>
                  <a:schemeClr val="hlink"/>
                </a:solidFill>
                <a:hlinkClick r:id="rId7"/>
              </a:rPr>
              <a:t>auditor@ayso13.org</a:t>
            </a:r>
            <a:r>
              <a:rPr lang="en" sz="1200">
                <a:solidFill>
                  <a:schemeClr val="dk1"/>
                </a:solidFill>
              </a:rPr>
              <a:t> </a:t>
            </a:r>
            <a:endParaRPr sz="1200">
              <a:solidFill>
                <a:schemeClr val="dk1"/>
              </a:solidFill>
            </a:endParaRPr>
          </a:p>
          <a:p>
            <a:pPr marL="0" lvl="0" indent="0" algn="l" rtl="0">
              <a:spcBef>
                <a:spcPts val="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Please remember - </a:t>
            </a:r>
            <a:r>
              <a:rPr lang="en" u="sng">
                <a:solidFill>
                  <a:schemeClr val="accent5"/>
                </a:solidFill>
                <a:hlinkClick r:id="rId8">
                  <a:extLst>
                    <a:ext uri="{A12FA001-AC4F-418D-AE19-62706E023703}">
                      <ahyp:hlinkClr xmlns:ahyp="http://schemas.microsoft.com/office/drawing/2018/hyperlinkcolor" val="tx"/>
                    </a:ext>
                  </a:extLst>
                </a:hlinkClick>
              </a:rPr>
              <a:t>Respect The Referee Policy</a:t>
            </a:r>
            <a:endParaRPr/>
          </a:p>
        </p:txBody>
      </p:sp>
      <p:cxnSp>
        <p:nvCxnSpPr>
          <p:cNvPr id="175" name="Google Shape;175;p30"/>
          <p:cNvCxnSpPr/>
          <p:nvPr/>
        </p:nvCxnSpPr>
        <p:spPr>
          <a:xfrm>
            <a:off x="4856500" y="1126475"/>
            <a:ext cx="17700" cy="3705300"/>
          </a:xfrm>
          <a:prstGeom prst="straightConnector1">
            <a:avLst/>
          </a:prstGeom>
          <a:noFill/>
          <a:ln w="19050" cap="flat" cmpd="sng">
            <a:solidFill>
              <a:srgbClr val="0000FF"/>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Youth Referees</a:t>
            </a:r>
            <a:endParaRPr b="1">
              <a:solidFill>
                <a:srgbClr val="0000FF"/>
              </a:solidFill>
            </a:endParaRPr>
          </a:p>
        </p:txBody>
      </p:sp>
      <p:sp>
        <p:nvSpPr>
          <p:cNvPr id="181" name="Google Shape;18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Youth referees have gone through the same training as every other referee</a:t>
            </a:r>
            <a:endParaRPr/>
          </a:p>
          <a:p>
            <a:pPr marL="457200" lvl="0" indent="-342900" algn="l" rtl="0">
              <a:lnSpc>
                <a:spcPct val="115000"/>
              </a:lnSpc>
              <a:spcBef>
                <a:spcPts val="1000"/>
              </a:spcBef>
              <a:spcAft>
                <a:spcPts val="0"/>
              </a:spcAft>
              <a:buSzPts val="1800"/>
              <a:buChar char="●"/>
            </a:pPr>
            <a:r>
              <a:rPr lang="en"/>
              <a:t>Many are refereeing because not enough adults are volunteering</a:t>
            </a:r>
            <a:endParaRPr/>
          </a:p>
          <a:p>
            <a:pPr marL="457200" lvl="0" indent="-342900" algn="l" rtl="0">
              <a:lnSpc>
                <a:spcPct val="115000"/>
              </a:lnSpc>
              <a:spcBef>
                <a:spcPts val="1000"/>
              </a:spcBef>
              <a:spcAft>
                <a:spcPts val="0"/>
              </a:spcAft>
              <a:buSzPts val="1800"/>
              <a:buChar char="●"/>
            </a:pPr>
            <a:r>
              <a:rPr lang="en"/>
              <a:t>Your responsibility is to ALL kids on the field, INCLUDING any youth referees. All the adults on the field - coaches, referees, spectators - MUST make sure that our youth referees are protected</a:t>
            </a:r>
            <a:endParaRPr/>
          </a:p>
          <a:p>
            <a:pPr marL="457200" lvl="0" indent="-342900" algn="l" rtl="0">
              <a:spcBef>
                <a:spcPts val="1000"/>
              </a:spcBef>
              <a:spcAft>
                <a:spcPts val="1000"/>
              </a:spcAft>
              <a:buSzPts val="1800"/>
              <a:buChar char="●"/>
            </a:pPr>
            <a:r>
              <a:rPr lang="en"/>
              <a:t>Absolutely no negative comments towards youth referees. The threshold is lowered for sanctions, and the severity of sanctions increased for misconduct against youth referees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17750"/>
            <a:ext cx="8520600" cy="23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b="1">
                <a:solidFill>
                  <a:srgbClr val="0000FF"/>
                </a:solidFill>
              </a:rPr>
              <a:t>THANK YOU!</a:t>
            </a:r>
            <a:endParaRPr sz="5100" b="1">
              <a:solidFill>
                <a:srgbClr val="0000FF"/>
              </a:solidFill>
            </a:endParaRPr>
          </a:p>
          <a:p>
            <a:pPr marL="0" lvl="0" indent="0" algn="ctr" rtl="0">
              <a:spcBef>
                <a:spcPts val="0"/>
              </a:spcBef>
              <a:spcAft>
                <a:spcPts val="0"/>
              </a:spcAft>
              <a:buNone/>
            </a:pPr>
            <a:endParaRPr sz="3000"/>
          </a:p>
          <a:p>
            <a:pPr marL="0" lvl="0" indent="0" algn="l" rtl="0">
              <a:lnSpc>
                <a:spcPct val="115000"/>
              </a:lnSpc>
              <a:spcBef>
                <a:spcPts val="0"/>
              </a:spcBef>
              <a:spcAft>
                <a:spcPts val="1600"/>
              </a:spcAft>
              <a:buNone/>
            </a:pPr>
            <a:r>
              <a:rPr lang="en" sz="1800" i="1">
                <a:solidFill>
                  <a:schemeClr val="dk2"/>
                </a:solidFill>
              </a:rPr>
              <a:t>Thank you for volunteering to coach! Because of you, our kids get to play soccer.</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Examples of Unacceptable Behavior</a:t>
            </a:r>
            <a:endParaRPr b="1">
              <a:solidFill>
                <a:srgbClr val="0000FF"/>
              </a:solidFill>
            </a:endParaRPr>
          </a:p>
        </p:txBody>
      </p:sp>
      <p:sp>
        <p:nvSpPr>
          <p:cNvPr id="187" name="Google Shape;187;p32"/>
          <p:cNvSpPr txBox="1">
            <a:spLocks noGrp="1"/>
          </p:cNvSpPr>
          <p:nvPr>
            <p:ph type="body" idx="1"/>
          </p:nvPr>
        </p:nvSpPr>
        <p:spPr>
          <a:xfrm>
            <a:off x="311700" y="1154200"/>
            <a:ext cx="717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Directed to the Referee:</a:t>
            </a:r>
            <a:endParaRPr b="1"/>
          </a:p>
          <a:p>
            <a:pPr marL="457200" lvl="0" indent="-317500" algn="l" rtl="0">
              <a:spcBef>
                <a:spcPts val="0"/>
              </a:spcBef>
              <a:spcAft>
                <a:spcPts val="0"/>
              </a:spcAft>
              <a:buSzPts val="1400"/>
              <a:buChar char="-"/>
            </a:pPr>
            <a:r>
              <a:rPr lang="en"/>
              <a:t>“C’mon Ref!”</a:t>
            </a:r>
            <a:endParaRPr/>
          </a:p>
          <a:p>
            <a:pPr marL="457200" lvl="0" indent="-317500" algn="l" rtl="0">
              <a:spcBef>
                <a:spcPts val="0"/>
              </a:spcBef>
              <a:spcAft>
                <a:spcPts val="0"/>
              </a:spcAft>
              <a:buSzPts val="1400"/>
              <a:buChar char="-"/>
            </a:pPr>
            <a:r>
              <a:rPr lang="en"/>
              <a:t>“That’s a terrible call.”</a:t>
            </a:r>
            <a:endParaRPr/>
          </a:p>
          <a:p>
            <a:pPr marL="457200" lvl="0" indent="-317500" algn="l" rtl="0">
              <a:spcBef>
                <a:spcPts val="0"/>
              </a:spcBef>
              <a:spcAft>
                <a:spcPts val="0"/>
              </a:spcAft>
              <a:buSzPts val="1400"/>
              <a:buChar char="-"/>
            </a:pPr>
            <a:r>
              <a:rPr lang="en"/>
              <a:t>“Get it together ref, someone is going to get hurt.”</a:t>
            </a:r>
            <a:endParaRPr/>
          </a:p>
          <a:p>
            <a:pPr marL="457200" lvl="0" indent="-317500" algn="l" rtl="0">
              <a:spcBef>
                <a:spcPts val="0"/>
              </a:spcBef>
              <a:spcAft>
                <a:spcPts val="0"/>
              </a:spcAft>
              <a:buSzPts val="1400"/>
              <a:buChar char="-"/>
            </a:pPr>
            <a:r>
              <a:rPr lang="en"/>
              <a:t>“Call it both ways, ref!”</a:t>
            </a:r>
            <a:endParaRPr/>
          </a:p>
          <a:p>
            <a:pPr marL="457200" lvl="0" indent="-317500" algn="l" rtl="0">
              <a:spcBef>
                <a:spcPts val="0"/>
              </a:spcBef>
              <a:spcAft>
                <a:spcPts val="0"/>
              </a:spcAft>
              <a:buSzPts val="1400"/>
              <a:buChar char="-"/>
            </a:pPr>
            <a:r>
              <a:rPr lang="en"/>
              <a:t>“What was that??”</a:t>
            </a:r>
            <a:endParaRPr/>
          </a:p>
          <a:p>
            <a:pPr marL="457200" lvl="0" indent="-317500" algn="l" rtl="0">
              <a:spcBef>
                <a:spcPts val="0"/>
              </a:spcBef>
              <a:spcAft>
                <a:spcPts val="0"/>
              </a:spcAft>
              <a:buSzPts val="1400"/>
              <a:buChar char="-"/>
            </a:pPr>
            <a:r>
              <a:rPr lang="en"/>
              <a:t>“That’s not a goal! He can’t score like that!”</a:t>
            </a:r>
            <a:endParaRPr/>
          </a:p>
          <a:p>
            <a:pPr marL="457200" lvl="0" indent="-317500" algn="l" rtl="0">
              <a:spcBef>
                <a:spcPts val="0"/>
              </a:spcBef>
              <a:spcAft>
                <a:spcPts val="0"/>
              </a:spcAft>
              <a:buSzPts val="1400"/>
              <a:buChar char="-"/>
            </a:pPr>
            <a:r>
              <a:rPr lang="en"/>
              <a:t>Language that can’t be used in a G rated movie.</a:t>
            </a:r>
            <a:br>
              <a:rPr lang="en"/>
            </a:br>
            <a:endParaRPr/>
          </a:p>
          <a:p>
            <a:pPr marL="0" lvl="0" indent="0" algn="l" rtl="0">
              <a:spcBef>
                <a:spcPts val="0"/>
              </a:spcBef>
              <a:spcAft>
                <a:spcPts val="0"/>
              </a:spcAft>
              <a:buNone/>
            </a:pPr>
            <a:r>
              <a:rPr lang="en" b="1"/>
              <a:t>Directed to Assistant Coach, Parents, Players:</a:t>
            </a:r>
            <a:endParaRPr b="1"/>
          </a:p>
          <a:p>
            <a:pPr marL="457200" lvl="0" indent="-317500" algn="l" rtl="0">
              <a:spcBef>
                <a:spcPts val="0"/>
              </a:spcBef>
              <a:spcAft>
                <a:spcPts val="0"/>
              </a:spcAft>
              <a:buSzPts val="1400"/>
              <a:buChar char="-"/>
            </a:pPr>
            <a:r>
              <a:rPr lang="en"/>
              <a:t>“It’s ok kids, this ref doesn’t know what he’s doing”</a:t>
            </a:r>
            <a:endParaRPr/>
          </a:p>
          <a:p>
            <a:pPr marL="457200" lvl="0" indent="-317500" algn="l" rtl="0">
              <a:spcBef>
                <a:spcPts val="0"/>
              </a:spcBef>
              <a:spcAft>
                <a:spcPts val="0"/>
              </a:spcAft>
              <a:buSzPts val="1400"/>
              <a:buChar char="-"/>
            </a:pPr>
            <a:r>
              <a:rPr lang="en"/>
              <a:t>“Don’t worry we’re losing kids, we’re playing against 12 today.”</a:t>
            </a:r>
            <a:endParaRPr/>
          </a:p>
          <a:p>
            <a:pPr marL="457200" lvl="0" indent="-317500" algn="l" rtl="0">
              <a:spcBef>
                <a:spcPts val="0"/>
              </a:spcBef>
              <a:spcAft>
                <a:spcPts val="0"/>
              </a:spcAft>
              <a:buSzPts val="1400"/>
              <a:buChar char="-"/>
            </a:pPr>
            <a:r>
              <a:rPr lang="en"/>
              <a:t>“We all know that that was a goal, the Ref just sucks”</a:t>
            </a:r>
            <a:endParaRPr/>
          </a:p>
          <a:p>
            <a:pPr marL="457200" lvl="0" indent="-317500" algn="l" rtl="0">
              <a:spcBef>
                <a:spcPts val="0"/>
              </a:spcBef>
              <a:spcAft>
                <a:spcPts val="0"/>
              </a:spcAft>
              <a:buSzPts val="1400"/>
              <a:buChar char="-"/>
            </a:pPr>
            <a:r>
              <a:rPr lang="en"/>
              <a:t>“I was just talking to my Assistant Coach” does not justify inappropriate comments.</a:t>
            </a:r>
            <a:endParaRPr/>
          </a:p>
        </p:txBody>
      </p:sp>
      <p:sp>
        <p:nvSpPr>
          <p:cNvPr id="188" name="Google Shape;188;p32"/>
          <p:cNvSpPr txBox="1">
            <a:spLocks noGrp="1"/>
          </p:cNvSpPr>
          <p:nvPr>
            <p:ph type="body" idx="2"/>
          </p:nvPr>
        </p:nvSpPr>
        <p:spPr>
          <a:xfrm>
            <a:off x="5405625" y="1154200"/>
            <a:ext cx="3296400" cy="13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Nonverbal Actions:</a:t>
            </a:r>
            <a:endParaRPr b="1"/>
          </a:p>
          <a:p>
            <a:pPr marL="457200" lvl="0" indent="-317500" algn="l" rtl="0">
              <a:spcBef>
                <a:spcPts val="0"/>
              </a:spcBef>
              <a:spcAft>
                <a:spcPts val="0"/>
              </a:spcAft>
              <a:buSzPts val="1400"/>
              <a:buChar char="-"/>
            </a:pPr>
            <a:r>
              <a:rPr lang="en"/>
              <a:t>Stepping onto the field</a:t>
            </a:r>
            <a:endParaRPr/>
          </a:p>
          <a:p>
            <a:pPr marL="457200" lvl="0" indent="-317500" algn="l" rtl="0">
              <a:spcBef>
                <a:spcPts val="0"/>
              </a:spcBef>
              <a:spcAft>
                <a:spcPts val="0"/>
              </a:spcAft>
              <a:buSzPts val="1400"/>
              <a:buChar char="-"/>
            </a:pPr>
            <a:r>
              <a:rPr lang="en"/>
              <a:t>Number one salute</a:t>
            </a:r>
            <a:endParaRPr/>
          </a:p>
          <a:p>
            <a:pPr marL="457200" lvl="0" indent="-317500" algn="l" rtl="0">
              <a:spcBef>
                <a:spcPts val="0"/>
              </a:spcBef>
              <a:spcAft>
                <a:spcPts val="0"/>
              </a:spcAft>
              <a:buSzPts val="1400"/>
              <a:buChar char="-"/>
            </a:pPr>
            <a:r>
              <a:rPr lang="en"/>
              <a:t>Leaving the technical area</a:t>
            </a:r>
            <a:endParaRPr/>
          </a:p>
          <a:p>
            <a:pPr marL="457200" lvl="0" indent="-317500" algn="l" rtl="0">
              <a:spcBef>
                <a:spcPts val="0"/>
              </a:spcBef>
              <a:spcAft>
                <a:spcPts val="0"/>
              </a:spcAft>
              <a:buSzPts val="1400"/>
              <a:buChar char="-"/>
            </a:pPr>
            <a:r>
              <a:rPr lang="en"/>
              <a:t>Following the referee around</a:t>
            </a:r>
            <a:endParaRPr/>
          </a:p>
        </p:txBody>
      </p:sp>
      <p:pic>
        <p:nvPicPr>
          <p:cNvPr id="189" name="Google Shape;189;p32"/>
          <p:cNvPicPr preferRelativeResize="0"/>
          <p:nvPr/>
        </p:nvPicPr>
        <p:blipFill rotWithShape="1">
          <a:blip r:embed="rId3">
            <a:alphaModFix/>
          </a:blip>
          <a:srcRect l="12413" t="16203" r="15829" b="30197"/>
          <a:stretch/>
        </p:blipFill>
        <p:spPr>
          <a:xfrm>
            <a:off x="6489600" y="2982675"/>
            <a:ext cx="1742850" cy="1005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NEW Referee Abuse Policy</a:t>
            </a:r>
            <a:endParaRPr b="1">
              <a:solidFill>
                <a:srgbClr val="0000FF"/>
              </a:solidFill>
            </a:endParaRPr>
          </a:p>
        </p:txBody>
      </p:sp>
      <p:pic>
        <p:nvPicPr>
          <p:cNvPr id="195" name="Google Shape;195;p33" title="Screenshot (154).png"/>
          <p:cNvPicPr preferRelativeResize="0"/>
          <p:nvPr/>
        </p:nvPicPr>
        <p:blipFill>
          <a:blip r:embed="rId3">
            <a:alphaModFix/>
          </a:blip>
          <a:stretch>
            <a:fillRect/>
          </a:stretch>
        </p:blipFill>
        <p:spPr>
          <a:xfrm>
            <a:off x="311700" y="1017725"/>
            <a:ext cx="6868076" cy="3995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Managing Parents / Spectators</a:t>
            </a:r>
            <a:endParaRPr b="1">
              <a:solidFill>
                <a:srgbClr val="0000FF"/>
              </a:solidFill>
            </a:endParaRPr>
          </a:p>
        </p:txBody>
      </p:sp>
      <p:sp>
        <p:nvSpPr>
          <p:cNvPr id="201" name="Google Shape;20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Coaches are responsible for their touchline - Set expectations early on; it will be harder to deal with later.</a:t>
            </a:r>
            <a:endParaRPr/>
          </a:p>
          <a:p>
            <a:pPr marL="457200" lvl="0" indent="-342900" algn="l" rtl="0">
              <a:spcBef>
                <a:spcPts val="0"/>
              </a:spcBef>
              <a:spcAft>
                <a:spcPts val="0"/>
              </a:spcAft>
              <a:buSzPts val="1800"/>
              <a:buChar char="●"/>
            </a:pPr>
            <a:r>
              <a:rPr lang="en"/>
              <a:t>Coaches coach, parents cheer</a:t>
            </a:r>
            <a:endParaRPr/>
          </a:p>
          <a:p>
            <a:pPr marL="457200" lvl="0" indent="-342900" algn="l" rtl="0">
              <a:spcBef>
                <a:spcPts val="0"/>
              </a:spcBef>
              <a:spcAft>
                <a:spcPts val="0"/>
              </a:spcAft>
              <a:buSzPts val="1800"/>
              <a:buChar char="●"/>
            </a:pPr>
            <a:r>
              <a:rPr lang="en"/>
              <a:t>Try to keep it P.I.E. even when managing parents</a:t>
            </a:r>
            <a:endParaRPr/>
          </a:p>
          <a:p>
            <a:pPr marL="457200" lvl="0" indent="-342900" algn="l" rtl="0">
              <a:spcBef>
                <a:spcPts val="0"/>
              </a:spcBef>
              <a:spcAft>
                <a:spcPts val="0"/>
              </a:spcAft>
              <a:buSzPts val="1800"/>
              <a:buChar char="●"/>
            </a:pPr>
            <a:r>
              <a:rPr lang="en"/>
              <a:t>Spectators should sit 10’ away from touchline, between the two penalty areas</a:t>
            </a:r>
            <a:endParaRPr/>
          </a:p>
          <a:p>
            <a:pPr marL="457200" lvl="0" indent="-342900" algn="l" rtl="0">
              <a:spcBef>
                <a:spcPts val="0"/>
              </a:spcBef>
              <a:spcAft>
                <a:spcPts val="0"/>
              </a:spcAft>
              <a:buSzPts val="1800"/>
              <a:buChar char="●"/>
            </a:pPr>
            <a:r>
              <a:rPr lang="en"/>
              <a:t>How to identify problem parents/spectators:</a:t>
            </a:r>
            <a:endParaRPr/>
          </a:p>
          <a:p>
            <a:pPr marL="914400" lvl="1" indent="-317500" algn="l" rtl="0">
              <a:spcBef>
                <a:spcPts val="0"/>
              </a:spcBef>
              <a:spcAft>
                <a:spcPts val="0"/>
              </a:spcAft>
              <a:buSzPts val="1400"/>
              <a:buChar char="○"/>
            </a:pPr>
            <a:r>
              <a:rPr lang="en"/>
              <a:t>Tends to drift away from midfield</a:t>
            </a:r>
            <a:endParaRPr/>
          </a:p>
          <a:p>
            <a:pPr marL="914400" lvl="1" indent="-317500" algn="l" rtl="0">
              <a:spcBef>
                <a:spcPts val="0"/>
              </a:spcBef>
              <a:spcAft>
                <a:spcPts val="0"/>
              </a:spcAft>
              <a:buSzPts val="1400"/>
              <a:buChar char="○"/>
            </a:pPr>
            <a:r>
              <a:rPr lang="en"/>
              <a:t>Coaches their kid during the game</a:t>
            </a:r>
            <a:endParaRPr/>
          </a:p>
          <a:p>
            <a:pPr marL="914400" lvl="1" indent="-317500" algn="l" rtl="0">
              <a:spcBef>
                <a:spcPts val="0"/>
              </a:spcBef>
              <a:spcAft>
                <a:spcPts val="0"/>
              </a:spcAft>
              <a:buSzPts val="1400"/>
              <a:buChar char="○"/>
            </a:pPr>
            <a:r>
              <a:rPr lang="en"/>
              <a:t>Yells at the ref</a:t>
            </a:r>
            <a:endParaRPr/>
          </a:p>
          <a:p>
            <a:pPr marL="914400" lvl="1" indent="-317500" algn="l" rtl="0">
              <a:spcBef>
                <a:spcPts val="0"/>
              </a:spcBef>
              <a:spcAft>
                <a:spcPts val="0"/>
              </a:spcAft>
              <a:buSzPts val="1400"/>
              <a:buChar char="○"/>
            </a:pPr>
            <a:r>
              <a:rPr lang="en"/>
              <a:t>Takes things too personally</a:t>
            </a:r>
            <a:endParaRPr/>
          </a:p>
          <a:p>
            <a:pPr marL="457200" lvl="0" indent="-342900" algn="l" rtl="0">
              <a:spcBef>
                <a:spcPts val="0"/>
              </a:spcBef>
              <a:spcAft>
                <a:spcPts val="0"/>
              </a:spcAft>
              <a:buSzPts val="1800"/>
              <a:buChar char="●"/>
            </a:pPr>
            <a:r>
              <a:rPr lang="en"/>
              <a:t>If you’ve tried to correct a parent but he/she continues to be a problem, please let your DCA know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Investigation into Misconduct</a:t>
            </a:r>
            <a:endParaRPr b="1">
              <a:solidFill>
                <a:srgbClr val="0000FF"/>
              </a:solidFill>
            </a:endParaRPr>
          </a:p>
        </p:txBody>
      </p:sp>
      <p:sp>
        <p:nvSpPr>
          <p:cNvPr id="207" name="Google Shape;2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dirty="0"/>
              <a:t>Coach staff will</a:t>
            </a:r>
            <a:r>
              <a:rPr lang="en" sz="1700" b="1" dirty="0"/>
              <a:t> investigate reports</a:t>
            </a:r>
            <a:r>
              <a:rPr lang="en" sz="1700" dirty="0"/>
              <a:t> of coach misconduct (from a Game Gard, volunteer, Coach Feedback Form, parent, etc.).</a:t>
            </a:r>
            <a:br>
              <a:rPr lang="en" sz="1700" dirty="0"/>
            </a:br>
            <a:endParaRPr sz="1700" dirty="0"/>
          </a:p>
          <a:p>
            <a:pPr lvl="0" indent="-336550">
              <a:lnSpc>
                <a:spcPct val="100000"/>
              </a:lnSpc>
              <a:buSzPts val="1700"/>
            </a:pPr>
            <a:r>
              <a:rPr lang="en" sz="1700" dirty="0"/>
              <a:t>A member of the board or the Dispute Resolution Panel will </a:t>
            </a:r>
            <a:br>
              <a:rPr lang="en" sz="1700" dirty="0"/>
            </a:br>
            <a:r>
              <a:rPr lang="en" sz="1700" dirty="0"/>
              <a:t>contact you for a phone conversation and/or written account </a:t>
            </a:r>
            <a:br>
              <a:rPr lang="en" sz="1700" dirty="0"/>
            </a:br>
            <a:r>
              <a:rPr lang="en" sz="1700" dirty="0"/>
              <a:t>to </a:t>
            </a:r>
            <a:r>
              <a:rPr lang="en" sz="1700" b="1" dirty="0"/>
              <a:t>hear your side of the story.</a:t>
            </a:r>
            <a:br>
              <a:rPr lang="en" sz="1700" b="1" dirty="0"/>
            </a:br>
            <a:endParaRPr sz="1700" b="1" dirty="0"/>
          </a:p>
          <a:p>
            <a:pPr marL="457200" lvl="0" indent="-336550" algn="l" rtl="0">
              <a:lnSpc>
                <a:spcPct val="100000"/>
              </a:lnSpc>
              <a:spcBef>
                <a:spcPts val="0"/>
              </a:spcBef>
              <a:spcAft>
                <a:spcPts val="0"/>
              </a:spcAft>
              <a:buSzPts val="1700"/>
              <a:buChar char="●"/>
            </a:pPr>
            <a:r>
              <a:rPr lang="en" sz="1700" dirty="0"/>
              <a:t>Other </a:t>
            </a:r>
            <a:r>
              <a:rPr lang="en" sz="1700" b="1" dirty="0"/>
              <a:t>witnesses</a:t>
            </a:r>
            <a:r>
              <a:rPr lang="en" sz="1700" dirty="0"/>
              <a:t> will similarly be interviewed.</a:t>
            </a:r>
            <a:br>
              <a:rPr lang="en" sz="1700" dirty="0"/>
            </a:br>
            <a:endParaRPr sz="1700" dirty="0"/>
          </a:p>
          <a:p>
            <a:pPr marL="457200" lvl="0" indent="-336550" algn="l" rtl="0">
              <a:lnSpc>
                <a:spcPct val="100000"/>
              </a:lnSpc>
              <a:spcBef>
                <a:spcPts val="0"/>
              </a:spcBef>
              <a:spcAft>
                <a:spcPts val="0"/>
              </a:spcAft>
              <a:buSzPts val="1700"/>
              <a:buChar char="●"/>
            </a:pPr>
            <a:r>
              <a:rPr lang="en" sz="1700" dirty="0"/>
              <a:t>All information will be submitted to </a:t>
            </a:r>
            <a:r>
              <a:rPr lang="en" sz="1700" b="1" dirty="0"/>
              <a:t>Regional Commissioner who will decide</a:t>
            </a:r>
            <a:r>
              <a:rPr lang="en" sz="1700" dirty="0"/>
              <a:t> what actions, if any, will be taken.</a:t>
            </a:r>
            <a:br>
              <a:rPr lang="en" sz="1700" dirty="0"/>
            </a:br>
            <a:endParaRPr sz="1700" dirty="0"/>
          </a:p>
          <a:p>
            <a:pPr marL="457200" lvl="0" indent="-336550" algn="l" rtl="0">
              <a:lnSpc>
                <a:spcPct val="100000"/>
              </a:lnSpc>
              <a:spcBef>
                <a:spcPts val="0"/>
              </a:spcBef>
              <a:spcAft>
                <a:spcPts val="0"/>
              </a:spcAft>
              <a:buSzPts val="1700"/>
              <a:buChar char="●"/>
            </a:pPr>
            <a:r>
              <a:rPr lang="en" sz="1700" dirty="0"/>
              <a:t>Potential actions can include warnings, game suspension, etc. and </a:t>
            </a:r>
            <a:r>
              <a:rPr lang="en" sz="1700" b="1" dirty="0"/>
              <a:t>may impact a volunteer’s opportunity to coach in the future</a:t>
            </a:r>
            <a:endParaRPr sz="1700" b="1" dirty="0"/>
          </a:p>
        </p:txBody>
      </p:sp>
      <p:pic>
        <p:nvPicPr>
          <p:cNvPr id="208" name="Google Shape;208;p35"/>
          <p:cNvPicPr preferRelativeResize="0"/>
          <p:nvPr/>
        </p:nvPicPr>
        <p:blipFill>
          <a:blip r:embed="rId3">
            <a:alphaModFix/>
          </a:blip>
          <a:stretch>
            <a:fillRect/>
          </a:stretch>
        </p:blipFill>
        <p:spPr>
          <a:xfrm>
            <a:off x="6931219" y="1875669"/>
            <a:ext cx="1071575" cy="107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Playoffs - Format &amp; Requirements</a:t>
            </a:r>
            <a:endParaRPr b="1">
              <a:solidFill>
                <a:srgbClr val="0000FF"/>
              </a:solidFill>
            </a:endParaRPr>
          </a:p>
        </p:txBody>
      </p:sp>
      <p:sp>
        <p:nvSpPr>
          <p:cNvPr id="214" name="Google Shape;214;p36"/>
          <p:cNvSpPr txBox="1">
            <a:spLocks noGrp="1"/>
          </p:cNvSpPr>
          <p:nvPr>
            <p:ph type="body" idx="1"/>
          </p:nvPr>
        </p:nvSpPr>
        <p:spPr>
          <a:xfrm>
            <a:off x="453250" y="1159550"/>
            <a:ext cx="8246700" cy="373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Playoff Rankings - Tiebreakers</a:t>
            </a:r>
            <a:endParaRPr b="1"/>
          </a:p>
          <a:p>
            <a:pPr marL="457200" lvl="0" indent="-330200" algn="l" rtl="0">
              <a:lnSpc>
                <a:spcPct val="115000"/>
              </a:lnSpc>
              <a:spcBef>
                <a:spcPts val="0"/>
              </a:spcBef>
              <a:spcAft>
                <a:spcPts val="0"/>
              </a:spcAft>
              <a:buSzPts val="1600"/>
              <a:buChar char="●"/>
            </a:pPr>
            <a:r>
              <a:rPr lang="en" sz="1600"/>
              <a:t>Coaches must submit </a:t>
            </a:r>
            <a:r>
              <a:rPr lang="en" sz="1600" b="1">
                <a:solidFill>
                  <a:srgbClr val="0000FF"/>
                </a:solidFill>
              </a:rPr>
              <a:t>player ratings</a:t>
            </a:r>
            <a:r>
              <a:rPr lang="en" sz="1600"/>
              <a:t> </a:t>
            </a:r>
            <a:endParaRPr sz="1600"/>
          </a:p>
          <a:p>
            <a:pPr marL="457200" lvl="0" indent="-330200" algn="l" rtl="0">
              <a:spcBef>
                <a:spcPts val="0"/>
              </a:spcBef>
              <a:spcAft>
                <a:spcPts val="0"/>
              </a:spcAft>
              <a:buSzPts val="1600"/>
              <a:buChar char="●"/>
            </a:pPr>
            <a:r>
              <a:rPr lang="en" sz="1600" b="1">
                <a:solidFill>
                  <a:srgbClr val="0000FF"/>
                </a:solidFill>
              </a:rPr>
              <a:t>Sportsmanship Points</a:t>
            </a:r>
            <a:endParaRPr sz="1600" b="1">
              <a:solidFill>
                <a:srgbClr val="0000FF"/>
              </a:solidFill>
            </a:endParaRPr>
          </a:p>
          <a:p>
            <a:pPr marL="457200" lvl="0" indent="-330200" algn="l" rtl="0">
              <a:lnSpc>
                <a:spcPct val="115000"/>
              </a:lnSpc>
              <a:spcBef>
                <a:spcPts val="0"/>
              </a:spcBef>
              <a:spcAft>
                <a:spcPts val="0"/>
              </a:spcAft>
              <a:buSzPts val="1600"/>
              <a:buChar char="●"/>
            </a:pPr>
            <a:r>
              <a:rPr lang="en" sz="1600" b="1">
                <a:solidFill>
                  <a:srgbClr val="0000FF"/>
                </a:solidFill>
              </a:rPr>
              <a:t>Referee Points</a:t>
            </a:r>
            <a:endParaRPr sz="1600" b="1">
              <a:solidFill>
                <a:srgbClr val="0000FF"/>
              </a:solidFill>
            </a:endParaRPr>
          </a:p>
          <a:p>
            <a:pPr marL="0" lvl="0" indent="0" algn="l" rtl="0">
              <a:lnSpc>
                <a:spcPct val="115000"/>
              </a:lnSpc>
              <a:spcBef>
                <a:spcPts val="0"/>
              </a:spcBef>
              <a:spcAft>
                <a:spcPts val="0"/>
              </a:spcAft>
              <a:buNone/>
            </a:pPr>
            <a:endParaRPr sz="16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b="1"/>
              <a:t>Playoff Format</a:t>
            </a:r>
            <a:endParaRPr b="1"/>
          </a:p>
          <a:p>
            <a:pPr marL="457200" lvl="0" indent="-330200" algn="l" rtl="0">
              <a:lnSpc>
                <a:spcPct val="115000"/>
              </a:lnSpc>
              <a:spcBef>
                <a:spcPts val="0"/>
              </a:spcBef>
              <a:spcAft>
                <a:spcPts val="0"/>
              </a:spcAft>
              <a:buSzPts val="1600"/>
              <a:buChar char="●"/>
            </a:pPr>
            <a:r>
              <a:rPr lang="en" sz="1600" b="1"/>
              <a:t>Pool format </a:t>
            </a:r>
            <a:r>
              <a:rPr lang="en" sz="1600"/>
              <a:t>- Details and bracket structures released closer to playoff dates</a:t>
            </a:r>
            <a:endParaRPr sz="1600"/>
          </a:p>
          <a:p>
            <a:pPr marL="457200" lvl="0" indent="-330200" algn="l" rtl="0">
              <a:lnSpc>
                <a:spcPct val="115000"/>
              </a:lnSpc>
              <a:spcBef>
                <a:spcPts val="0"/>
              </a:spcBef>
              <a:spcAft>
                <a:spcPts val="0"/>
              </a:spcAft>
              <a:buSzPts val="1600"/>
              <a:buChar char="●"/>
            </a:pPr>
            <a:r>
              <a:rPr lang="en" sz="1600" b="1"/>
              <a:t>Single elimination</a:t>
            </a:r>
            <a:r>
              <a:rPr lang="en" sz="1600"/>
              <a:t> - May need to play two games in one day</a:t>
            </a:r>
            <a:endParaRPr sz="1600"/>
          </a:p>
          <a:p>
            <a:pPr marL="457200" lvl="0" indent="-330200" algn="l" rtl="0">
              <a:lnSpc>
                <a:spcPct val="115000"/>
              </a:lnSpc>
              <a:spcBef>
                <a:spcPts val="0"/>
              </a:spcBef>
              <a:spcAft>
                <a:spcPts val="0"/>
              </a:spcAft>
              <a:buSzPts val="1600"/>
              <a:buChar char="●"/>
            </a:pPr>
            <a:r>
              <a:rPr lang="en" sz="1600" b="1"/>
              <a:t>Timing </a:t>
            </a:r>
            <a:r>
              <a:rPr lang="en" sz="1600"/>
              <a:t>- Held first two weekends after Thanksgiving</a:t>
            </a:r>
            <a:endParaRPr sz="1600"/>
          </a:p>
          <a:p>
            <a:pPr marL="457200" lvl="0" indent="-330200" algn="l" rtl="0">
              <a:lnSpc>
                <a:spcPct val="115000"/>
              </a:lnSpc>
              <a:spcBef>
                <a:spcPts val="0"/>
              </a:spcBef>
              <a:spcAft>
                <a:spcPts val="0"/>
              </a:spcAft>
              <a:buSzPts val="1600"/>
              <a:buChar char="●"/>
            </a:pPr>
            <a:r>
              <a:rPr lang="en" sz="1600" b="1"/>
              <a:t>Winners </a:t>
            </a:r>
            <a:r>
              <a:rPr lang="en" sz="1600"/>
              <a:t> - Winners of both regular season and of playoffs go on to Area play the following weekend</a:t>
            </a:r>
            <a:endParaRPr sz="1600"/>
          </a:p>
          <a:p>
            <a:pPr marL="0" lvl="0" indent="0" algn="l" rtl="0">
              <a:lnSpc>
                <a:spcPct val="115000"/>
              </a:lnSpc>
              <a:spcBef>
                <a:spcPts val="0"/>
              </a:spcBef>
              <a:spcAft>
                <a:spcPts val="0"/>
              </a:spcAft>
              <a:buNone/>
            </a:pPr>
            <a:endParaRPr sz="1600" b="1">
              <a:solidFill>
                <a:srgbClr val="0000FF"/>
              </a:solidFill>
            </a:endParaRPr>
          </a:p>
        </p:txBody>
      </p:sp>
      <p:pic>
        <p:nvPicPr>
          <p:cNvPr id="215" name="Google Shape;215;p36"/>
          <p:cNvPicPr preferRelativeResize="0"/>
          <p:nvPr/>
        </p:nvPicPr>
        <p:blipFill>
          <a:blip r:embed="rId3">
            <a:alphaModFix/>
          </a:blip>
          <a:stretch>
            <a:fillRect/>
          </a:stretch>
        </p:blipFill>
        <p:spPr>
          <a:xfrm>
            <a:off x="6286175" y="1357950"/>
            <a:ext cx="1407825" cy="1407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Player Ratings </a:t>
            </a:r>
            <a:endParaRPr b="1">
              <a:solidFill>
                <a:srgbClr val="0000FF"/>
              </a:solidFill>
            </a:endParaRPr>
          </a:p>
        </p:txBody>
      </p:sp>
      <p:sp>
        <p:nvSpPr>
          <p:cNvPr id="221" name="Google Shape;221;p37"/>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Preliminary ratings (mid-season) due ~week 5</a:t>
            </a:r>
            <a:endParaRPr sz="1600"/>
          </a:p>
          <a:p>
            <a:pPr marL="914400" lvl="1" indent="-330200" algn="l" rtl="0">
              <a:lnSpc>
                <a:spcPct val="100000"/>
              </a:lnSpc>
              <a:spcBef>
                <a:spcPts val="0"/>
              </a:spcBef>
              <a:spcAft>
                <a:spcPts val="0"/>
              </a:spcAft>
              <a:buSzPts val="1600"/>
              <a:buChar char="○"/>
            </a:pPr>
            <a:r>
              <a:rPr lang="en" sz="1600"/>
              <a:t>Needed to form Thanksgiving Tournament teams and for All Stars scouting</a:t>
            </a:r>
            <a:br>
              <a:rPr lang="en" sz="1600"/>
            </a:br>
            <a:endParaRPr sz="1200"/>
          </a:p>
          <a:p>
            <a:pPr marL="457200" lvl="0" indent="-330200" algn="l" rtl="0">
              <a:lnSpc>
                <a:spcPct val="100000"/>
              </a:lnSpc>
              <a:spcBef>
                <a:spcPts val="0"/>
              </a:spcBef>
              <a:spcAft>
                <a:spcPts val="0"/>
              </a:spcAft>
              <a:buSzPts val="1600"/>
              <a:buChar char="●"/>
            </a:pPr>
            <a:r>
              <a:rPr lang="en" sz="1600"/>
              <a:t>Your initial ratings will probably be too high - try to follow the guidance:</a:t>
            </a:r>
            <a:endParaRPr sz="1600"/>
          </a:p>
          <a:p>
            <a:pPr marL="914400" lvl="1" indent="-330200" algn="l" rtl="0">
              <a:lnSpc>
                <a:spcPct val="100000"/>
              </a:lnSpc>
              <a:spcBef>
                <a:spcPts val="0"/>
              </a:spcBef>
              <a:spcAft>
                <a:spcPts val="0"/>
              </a:spcAft>
              <a:buSzPts val="1600"/>
              <a:buChar char="○"/>
            </a:pPr>
            <a:r>
              <a:rPr lang="en" sz="1600" u="sng">
                <a:solidFill>
                  <a:schemeClr val="hlink"/>
                </a:solidFill>
                <a:hlinkClick r:id="rId3"/>
              </a:rPr>
              <a:t>Rating/Assessment Guidelines </a:t>
            </a:r>
            <a:br>
              <a:rPr lang="en" sz="1600"/>
            </a:br>
            <a:endParaRPr sz="1200"/>
          </a:p>
          <a:p>
            <a:pPr marL="457200" lvl="0" indent="-330200" algn="l" rtl="0">
              <a:lnSpc>
                <a:spcPct val="100000"/>
              </a:lnSpc>
              <a:spcBef>
                <a:spcPts val="0"/>
              </a:spcBef>
              <a:spcAft>
                <a:spcPts val="0"/>
              </a:spcAft>
              <a:buSzPts val="1600"/>
              <a:buChar char="●"/>
            </a:pPr>
            <a:r>
              <a:rPr lang="en" sz="1600"/>
              <a:t>Be sure to add jersey numbers and player comments. Example:</a:t>
            </a:r>
            <a:endParaRPr sz="1600"/>
          </a:p>
          <a:p>
            <a:pPr marL="914400" lvl="1" indent="-330200" algn="l" rtl="0">
              <a:lnSpc>
                <a:spcPct val="100000"/>
              </a:lnSpc>
              <a:spcBef>
                <a:spcPts val="0"/>
              </a:spcBef>
              <a:spcAft>
                <a:spcPts val="0"/>
              </a:spcAft>
              <a:buSzPts val="1600"/>
              <a:buChar char="○"/>
            </a:pPr>
            <a:r>
              <a:rPr lang="en" sz="1600"/>
              <a:t>OK: Kicking is a strength, positioning is weakness</a:t>
            </a:r>
            <a:endParaRPr sz="1600"/>
          </a:p>
          <a:p>
            <a:pPr marL="914400" lvl="1" indent="-330200" algn="l" rtl="0">
              <a:lnSpc>
                <a:spcPct val="100000"/>
              </a:lnSpc>
              <a:spcBef>
                <a:spcPts val="0"/>
              </a:spcBef>
              <a:spcAft>
                <a:spcPts val="0"/>
              </a:spcAft>
              <a:buSzPts val="1600"/>
              <a:buChar char="○"/>
            </a:pPr>
            <a:r>
              <a:rPr lang="en" sz="1600"/>
              <a:t>Better: Kris is a solid defender and has a huge kick that is useful for clearing the ball. Tends to get pulled out of position on defense but is fast enough to usually recover. Would be a great striker if Kris learned where to be on offense.</a:t>
            </a:r>
            <a:endParaRPr sz="1600"/>
          </a:p>
        </p:txBody>
      </p:sp>
      <p:sp>
        <p:nvSpPr>
          <p:cNvPr id="222" name="Google Shape;222;p37"/>
          <p:cNvSpPr txBox="1"/>
          <p:nvPr/>
        </p:nvSpPr>
        <p:spPr>
          <a:xfrm>
            <a:off x="311700" y="4185200"/>
            <a:ext cx="8357400" cy="4818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a:t>REMINDER!  Accurate ratings are important for our ability to form balanced teams</a:t>
            </a:r>
            <a:endParaRPr sz="1600" b="1"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Points</a:t>
            </a:r>
            <a:endParaRPr b="1">
              <a:solidFill>
                <a:srgbClr val="0000FF"/>
              </a:solidFill>
            </a:endParaRPr>
          </a:p>
        </p:txBody>
      </p:sp>
      <p:sp>
        <p:nvSpPr>
          <p:cNvPr id="228" name="Google Shape;228;p38"/>
          <p:cNvSpPr txBox="1">
            <a:spLocks noGrp="1"/>
          </p:cNvSpPr>
          <p:nvPr>
            <p:ph type="body" idx="1"/>
          </p:nvPr>
        </p:nvSpPr>
        <p:spPr>
          <a:xfrm>
            <a:off x="311700" y="923875"/>
            <a:ext cx="8520600" cy="388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Teams earn Referee Points:</a:t>
            </a:r>
            <a:r>
              <a:rPr lang="en" sz="1400"/>
              <a:t> </a:t>
            </a:r>
            <a:endParaRPr sz="1400"/>
          </a:p>
          <a:p>
            <a:pPr marL="457200" lvl="0" indent="-304800" algn="l" rtl="0">
              <a:lnSpc>
                <a:spcPct val="100000"/>
              </a:lnSpc>
              <a:spcBef>
                <a:spcPts val="0"/>
              </a:spcBef>
              <a:spcAft>
                <a:spcPts val="0"/>
              </a:spcAft>
              <a:buSzPts val="1200"/>
              <a:buChar char="●"/>
            </a:pPr>
            <a:r>
              <a:rPr lang="en" sz="1200"/>
              <a:t>2 points for a Center Referee (CR) assignment </a:t>
            </a:r>
            <a:endParaRPr sz="1200"/>
          </a:p>
          <a:p>
            <a:pPr marL="457200" lvl="0" indent="-304800" algn="l" rtl="0">
              <a:lnSpc>
                <a:spcPct val="100000"/>
              </a:lnSpc>
              <a:spcBef>
                <a:spcPts val="0"/>
              </a:spcBef>
              <a:spcAft>
                <a:spcPts val="0"/>
              </a:spcAft>
              <a:buSzPts val="1200"/>
              <a:buChar char="●"/>
            </a:pPr>
            <a:r>
              <a:rPr lang="en" sz="1200"/>
              <a:t>1 point for an Assistant Referee (AR) assignment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Referee cannot make an assignment? </a:t>
            </a:r>
            <a:endParaRPr sz="1400" b="1"/>
          </a:p>
          <a:p>
            <a:pPr marL="457200" lvl="0" indent="-304800" algn="l" rtl="0">
              <a:lnSpc>
                <a:spcPct val="100000"/>
              </a:lnSpc>
              <a:spcBef>
                <a:spcPts val="0"/>
              </a:spcBef>
              <a:spcAft>
                <a:spcPts val="0"/>
              </a:spcAft>
              <a:buSzPts val="1200"/>
              <a:buChar char="●"/>
            </a:pPr>
            <a:r>
              <a:rPr lang="en" sz="1200"/>
              <a:t>First, contact the opposing Coach to see if they have a Referee who can fill in. </a:t>
            </a:r>
            <a:endParaRPr sz="1200"/>
          </a:p>
          <a:p>
            <a:pPr marL="457200" lvl="0" indent="-304800" algn="l" rtl="0">
              <a:lnSpc>
                <a:spcPct val="100000"/>
              </a:lnSpc>
              <a:spcBef>
                <a:spcPts val="0"/>
              </a:spcBef>
              <a:spcAft>
                <a:spcPts val="0"/>
              </a:spcAft>
              <a:buSzPts val="1200"/>
              <a:buChar char="●"/>
            </a:pPr>
            <a:r>
              <a:rPr lang="en" sz="1200"/>
              <a:t>If unsuccessful, contact your DRA. Do this early in the week!</a:t>
            </a:r>
            <a:endParaRPr sz="1200"/>
          </a:p>
          <a:p>
            <a:pPr marL="457200" lvl="0" indent="-304800" algn="l" rtl="0">
              <a:lnSpc>
                <a:spcPct val="100000"/>
              </a:lnSpc>
              <a:spcBef>
                <a:spcPts val="0"/>
              </a:spcBef>
              <a:spcAft>
                <a:spcPts val="0"/>
              </a:spcAft>
              <a:buSzPts val="1200"/>
              <a:buChar char="●"/>
            </a:pPr>
            <a:r>
              <a:rPr lang="en" sz="1200"/>
              <a:t>The credit listed on the back of the game card determines the credit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team misses their assignment? </a:t>
            </a:r>
            <a:endParaRPr sz="1400" b="1"/>
          </a:p>
          <a:p>
            <a:pPr marL="457200" lvl="0" indent="-304800" algn="l" rtl="0">
              <a:lnSpc>
                <a:spcPct val="100000"/>
              </a:lnSpc>
              <a:spcBef>
                <a:spcPts val="0"/>
              </a:spcBef>
              <a:spcAft>
                <a:spcPts val="0"/>
              </a:spcAft>
              <a:buSzPts val="1200"/>
              <a:buChar char="●"/>
            </a:pPr>
            <a:r>
              <a:rPr lang="en" sz="1200"/>
              <a:t>A </a:t>
            </a:r>
            <a:r>
              <a:rPr lang="en" sz="1200" b="1"/>
              <a:t>team can make up points</a:t>
            </a:r>
            <a:r>
              <a:rPr lang="en" sz="1200"/>
              <a:t> by filling in for another team who needs a Referee replacement.</a:t>
            </a:r>
            <a:endParaRPr sz="1200"/>
          </a:p>
          <a:p>
            <a:pPr marL="0" lvl="0" indent="0" algn="l" rtl="0">
              <a:lnSpc>
                <a:spcPct val="100000"/>
              </a:lnSpc>
              <a:spcBef>
                <a:spcPts val="0"/>
              </a:spcBef>
              <a:spcAft>
                <a:spcPts val="0"/>
              </a:spcAft>
              <a:buNone/>
            </a:pPr>
            <a:endParaRPr sz="1200"/>
          </a:p>
          <a:p>
            <a:pPr marL="0" lvl="0" indent="0" algn="ctr" rtl="0">
              <a:lnSpc>
                <a:spcPct val="100000"/>
              </a:lnSpc>
              <a:spcBef>
                <a:spcPts val="0"/>
              </a:spcBef>
              <a:spcAft>
                <a:spcPts val="0"/>
              </a:spcAft>
              <a:buNone/>
            </a:pPr>
            <a:r>
              <a:rPr lang="en" sz="1200" i="1">
                <a:solidFill>
                  <a:srgbClr val="0000FF"/>
                </a:solidFill>
              </a:rPr>
              <a:t>Regional Commissioner may </a:t>
            </a:r>
            <a:r>
              <a:rPr lang="en" sz="1200" b="1" i="1">
                <a:solidFill>
                  <a:srgbClr val="0000FF"/>
                </a:solidFill>
              </a:rPr>
              <a:t>evaluate special circumstances</a:t>
            </a:r>
            <a:r>
              <a:rPr lang="en" sz="1200" i="1">
                <a:solidFill>
                  <a:srgbClr val="0000FF"/>
                </a:solidFill>
              </a:rPr>
              <a:t> resulting in a missed assignment and </a:t>
            </a:r>
            <a:r>
              <a:rPr lang="en" sz="1200" b="1" i="1">
                <a:solidFill>
                  <a:srgbClr val="0000FF"/>
                </a:solidFill>
              </a:rPr>
              <a:t>adjust points.</a:t>
            </a:r>
            <a:endParaRPr sz="1200" i="1">
              <a:solidFill>
                <a:srgbClr val="0000FF"/>
              </a:solidFill>
            </a:endParaRPr>
          </a:p>
          <a:p>
            <a:pPr marL="0" lvl="0" indent="0" algn="l" rtl="0">
              <a:lnSpc>
                <a:spcPct val="100000"/>
              </a:lnSpc>
              <a:spcBef>
                <a:spcPts val="0"/>
              </a:spcBef>
              <a:spcAft>
                <a:spcPts val="0"/>
              </a:spcAft>
              <a:buNone/>
            </a:pPr>
            <a:endParaRPr sz="1200"/>
          </a:p>
        </p:txBody>
      </p:sp>
      <p:graphicFrame>
        <p:nvGraphicFramePr>
          <p:cNvPr id="229" name="Google Shape;229;p38"/>
          <p:cNvGraphicFramePr/>
          <p:nvPr/>
        </p:nvGraphicFramePr>
        <p:xfrm>
          <a:off x="427700" y="1770000"/>
          <a:ext cx="7934400" cy="929640"/>
        </p:xfrm>
        <a:graphic>
          <a:graphicData uri="http://schemas.openxmlformats.org/drawingml/2006/table">
            <a:tbl>
              <a:tblPr>
                <a:noFill/>
                <a:tableStyleId>{ECD32F94-EEC7-40B3-A582-64EF562F00EF}</a:tableStyleId>
              </a:tblPr>
              <a:tblGrid>
                <a:gridCol w="2644800">
                  <a:extLst>
                    <a:ext uri="{9D8B030D-6E8A-4147-A177-3AD203B41FA5}">
                      <a16:colId xmlns:a16="http://schemas.microsoft.com/office/drawing/2014/main" val="20000"/>
                    </a:ext>
                  </a:extLst>
                </a:gridCol>
                <a:gridCol w="2644800">
                  <a:extLst>
                    <a:ext uri="{9D8B030D-6E8A-4147-A177-3AD203B41FA5}">
                      <a16:colId xmlns:a16="http://schemas.microsoft.com/office/drawing/2014/main" val="20001"/>
                    </a:ext>
                  </a:extLst>
                </a:gridCol>
                <a:gridCol w="26448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b="1"/>
                        <a:t>Task</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Center Referee</a:t>
                      </a:r>
                      <a:endParaRPr sz="1200"/>
                    </a:p>
                  </a:txBody>
                  <a:tcPr marL="63500" marR="63500" marT="63500" marB="63500"/>
                </a:tc>
                <a:tc>
                  <a:txBody>
                    <a:bodyPr/>
                    <a:lstStyle/>
                    <a:p>
                      <a:pPr marL="0" lvl="0" indent="0" algn="ctr" rtl="0">
                        <a:spcBef>
                          <a:spcPts val="0"/>
                        </a:spcBef>
                        <a:spcAft>
                          <a:spcPts val="0"/>
                        </a:spcAft>
                        <a:buNone/>
                      </a:pPr>
                      <a:r>
                        <a:rPr lang="en" sz="1200"/>
                        <a:t>2 points</a:t>
                      </a:r>
                      <a:endParaRPr sz="1200"/>
                    </a:p>
                  </a:txBody>
                  <a:tcPr marL="63500" marR="63500" marT="63500" marB="63500"/>
                </a:tc>
                <a:tc>
                  <a:txBody>
                    <a:bodyPr/>
                    <a:lstStyle/>
                    <a:p>
                      <a:pPr marL="0" lvl="0" indent="0" algn="ctr" rtl="0">
                        <a:spcBef>
                          <a:spcPts val="0"/>
                        </a:spcBef>
                        <a:spcAft>
                          <a:spcPts val="0"/>
                        </a:spcAft>
                        <a:buNone/>
                      </a:pPr>
                      <a:r>
                        <a:rPr lang="en" sz="1200"/>
                        <a:t>10 points</a:t>
                      </a:r>
                      <a:endParaRPr sz="1200"/>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200"/>
                        <a:t>Assistant Referee</a:t>
                      </a:r>
                      <a:endParaRPr sz="1200"/>
                    </a:p>
                  </a:txBody>
                  <a:tcPr marL="63500" marR="63500" marT="63500" marB="63500"/>
                </a:tc>
                <a:tc>
                  <a:txBody>
                    <a:bodyPr/>
                    <a:lstStyle/>
                    <a:p>
                      <a:pPr marL="0" lvl="0" indent="0" algn="ctr" rtl="0">
                        <a:spcBef>
                          <a:spcPts val="0"/>
                        </a:spcBef>
                        <a:spcAft>
                          <a:spcPts val="0"/>
                        </a:spcAft>
                        <a:buNone/>
                      </a:pPr>
                      <a:r>
                        <a:rPr lang="en" sz="1200"/>
                        <a:t>1 point</a:t>
                      </a:r>
                      <a:endParaRPr sz="1200"/>
                    </a:p>
                  </a:txBody>
                  <a:tcPr marL="63500" marR="63500" marT="63500" marB="63500"/>
                </a:tc>
                <a:tc>
                  <a:txBody>
                    <a:bodyPr/>
                    <a:lstStyle/>
                    <a:p>
                      <a:pPr marL="0" lvl="0" indent="0" algn="ctr" rtl="0">
                        <a:spcBef>
                          <a:spcPts val="0"/>
                        </a:spcBef>
                        <a:spcAft>
                          <a:spcPts val="0"/>
                        </a:spcAft>
                        <a:buNone/>
                      </a:pPr>
                      <a:r>
                        <a:rPr lang="en" sz="1200"/>
                        <a:t>10 points</a:t>
                      </a:r>
                      <a:endParaRPr sz="1200"/>
                    </a:p>
                  </a:txBody>
                  <a:tcPr marL="63500" marR="63500" marT="63500" marB="63500"/>
                </a:tc>
                <a:extLst>
                  <a:ext uri="{0D108BD9-81ED-4DB2-BD59-A6C34878D82A}">
                    <a16:rowId xmlns:a16="http://schemas.microsoft.com/office/drawing/2014/main" val="10002"/>
                  </a:ext>
                </a:extLst>
              </a:tr>
            </a:tbl>
          </a:graphicData>
        </a:graphic>
      </p:graphicFrame>
      <p:pic>
        <p:nvPicPr>
          <p:cNvPr id="230" name="Google Shape;230;p38"/>
          <p:cNvPicPr preferRelativeResize="0"/>
          <p:nvPr/>
        </p:nvPicPr>
        <p:blipFill rotWithShape="1">
          <a:blip r:embed="rId3">
            <a:alphaModFix/>
          </a:blip>
          <a:srcRect l="46599" t="24381" r="20512" b="13909"/>
          <a:stretch/>
        </p:blipFill>
        <p:spPr>
          <a:xfrm>
            <a:off x="7502725" y="2805550"/>
            <a:ext cx="1034375" cy="1529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Sportsmanship Points</a:t>
            </a:r>
            <a:endParaRPr b="1">
              <a:solidFill>
                <a:srgbClr val="0000FF"/>
              </a:solidFill>
            </a:endParaRPr>
          </a:p>
        </p:txBody>
      </p:sp>
      <p:sp>
        <p:nvSpPr>
          <p:cNvPr id="236" name="Google Shape;236;p39"/>
          <p:cNvSpPr txBox="1">
            <a:spLocks noGrp="1"/>
          </p:cNvSpPr>
          <p:nvPr>
            <p:ph type="body" idx="1"/>
          </p:nvPr>
        </p:nvSpPr>
        <p:spPr>
          <a:xfrm>
            <a:off x="311700" y="1048525"/>
            <a:ext cx="8643300" cy="384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Center Referee awards sportsmanship points </a:t>
            </a:r>
            <a:r>
              <a:rPr lang="en" sz="1200"/>
              <a:t>through Coaches, </a:t>
            </a:r>
            <a:endParaRPr sz="1200"/>
          </a:p>
          <a:p>
            <a:pPr marL="0" lvl="0" indent="0" algn="l" rtl="0">
              <a:lnSpc>
                <a:spcPct val="100000"/>
              </a:lnSpc>
              <a:spcBef>
                <a:spcPts val="0"/>
              </a:spcBef>
              <a:spcAft>
                <a:spcPts val="0"/>
              </a:spcAft>
              <a:buNone/>
            </a:pPr>
            <a:r>
              <a:rPr lang="en" sz="1200"/>
              <a:t>spectators, and players showing good sportsmanship.</a:t>
            </a:r>
            <a:endParaRPr sz="1200"/>
          </a:p>
          <a:p>
            <a:pPr marL="457200" lvl="0" indent="-304800" algn="l" rtl="0">
              <a:lnSpc>
                <a:spcPct val="100000"/>
              </a:lnSpc>
              <a:spcBef>
                <a:spcPts val="0"/>
              </a:spcBef>
              <a:spcAft>
                <a:spcPts val="0"/>
              </a:spcAft>
              <a:buSzPts val="1200"/>
              <a:buChar char="●"/>
            </a:pPr>
            <a:r>
              <a:rPr lang="en" sz="1200"/>
              <a:t>Each </a:t>
            </a:r>
            <a:r>
              <a:rPr lang="en" sz="1200" b="1"/>
              <a:t>team starts with the max number of points</a:t>
            </a:r>
            <a:r>
              <a:rPr lang="en" sz="1200"/>
              <a:t> </a:t>
            </a:r>
            <a:endParaRPr sz="1200"/>
          </a:p>
          <a:p>
            <a:pPr marL="457200" lvl="0" indent="-304800" algn="l" rtl="0">
              <a:lnSpc>
                <a:spcPct val="100000"/>
              </a:lnSpc>
              <a:spcBef>
                <a:spcPts val="0"/>
              </a:spcBef>
              <a:spcAft>
                <a:spcPts val="0"/>
              </a:spcAft>
              <a:buSzPts val="1200"/>
              <a:buChar char="●"/>
            </a:pPr>
            <a:r>
              <a:rPr lang="en" sz="1200" b="1"/>
              <a:t>Center Referee may deduct points when warranted</a:t>
            </a:r>
            <a:r>
              <a:rPr lang="en" sz="1200"/>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Examples of actions at a game that will result in lost points:</a:t>
            </a:r>
            <a:endParaRPr sz="1200"/>
          </a:p>
          <a:p>
            <a:pPr marL="457200" lvl="0" indent="-304800" algn="l" rtl="0">
              <a:lnSpc>
                <a:spcPct val="100000"/>
              </a:lnSpc>
              <a:spcBef>
                <a:spcPts val="0"/>
              </a:spcBef>
              <a:spcAft>
                <a:spcPts val="0"/>
              </a:spcAft>
              <a:buSzPts val="1200"/>
              <a:buChar char="●"/>
            </a:pPr>
            <a:r>
              <a:rPr lang="en" sz="1200"/>
              <a:t>Receives one (1) red card/ejection or two (2) yellow cards/cautions.</a:t>
            </a:r>
            <a:endParaRPr sz="1200"/>
          </a:p>
          <a:p>
            <a:pPr marL="457200" lvl="0" indent="-304800" algn="l" rtl="0">
              <a:lnSpc>
                <a:spcPct val="100000"/>
              </a:lnSpc>
              <a:spcBef>
                <a:spcPts val="0"/>
              </a:spcBef>
              <a:spcAft>
                <a:spcPts val="0"/>
              </a:spcAft>
              <a:buSzPts val="1200"/>
              <a:buChar char="●"/>
            </a:pPr>
            <a:r>
              <a:rPr lang="en" sz="1200"/>
              <a:t>Does not play players the required 3/4 game without valid reason.</a:t>
            </a:r>
            <a:endParaRPr sz="1200"/>
          </a:p>
          <a:p>
            <a:pPr marL="457200" lvl="0" indent="-304800" algn="l" rtl="0">
              <a:lnSpc>
                <a:spcPct val="100000"/>
              </a:lnSpc>
              <a:spcBef>
                <a:spcPts val="0"/>
              </a:spcBef>
              <a:spcAft>
                <a:spcPts val="0"/>
              </a:spcAft>
              <a:buSzPts val="1200"/>
              <a:buChar char="●"/>
            </a:pPr>
            <a:r>
              <a:rPr lang="en" sz="1200"/>
              <a:t>Fails to do scheduled set up or take down of fields.</a:t>
            </a:r>
            <a:endParaRPr sz="1200"/>
          </a:p>
          <a:p>
            <a:pPr marL="457200" lvl="0" indent="-304800" algn="l" rtl="0">
              <a:lnSpc>
                <a:spcPct val="100000"/>
              </a:lnSpc>
              <a:spcBef>
                <a:spcPts val="0"/>
              </a:spcBef>
              <a:spcAft>
                <a:spcPts val="0"/>
              </a:spcAft>
              <a:buSzPts val="1200"/>
              <a:buChar char="●"/>
            </a:pPr>
            <a:r>
              <a:rPr lang="en" sz="1200"/>
              <a:t>Perpetrates any violent or unruly behavior.</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The following criteria shall be applied when assessing the team’s overall rating</a:t>
            </a:r>
            <a:endParaRPr sz="1200"/>
          </a:p>
          <a:p>
            <a:pPr marL="457200" lvl="0" indent="-304800" algn="l" rtl="0">
              <a:lnSpc>
                <a:spcPct val="100000"/>
              </a:lnSpc>
              <a:spcBef>
                <a:spcPts val="0"/>
              </a:spcBef>
              <a:spcAft>
                <a:spcPts val="0"/>
              </a:spcAft>
              <a:buSzPts val="1200"/>
              <a:buChar char="●"/>
            </a:pPr>
            <a:r>
              <a:rPr lang="en" sz="1200" b="1"/>
              <a:t>Player Conduct</a:t>
            </a:r>
            <a:r>
              <a:rPr lang="en" sz="1200"/>
              <a:t>: incl. but not limited to uniform appearance, courtesy toward Refs, overall attitude and field behavior.</a:t>
            </a:r>
            <a:endParaRPr sz="1200"/>
          </a:p>
          <a:p>
            <a:pPr marL="457200" lvl="0" indent="-304800" algn="l" rtl="0">
              <a:lnSpc>
                <a:spcPct val="100000"/>
              </a:lnSpc>
              <a:spcBef>
                <a:spcPts val="0"/>
              </a:spcBef>
              <a:spcAft>
                <a:spcPts val="0"/>
              </a:spcAft>
              <a:buSzPts val="1200"/>
              <a:buChar char="●"/>
            </a:pPr>
            <a:r>
              <a:rPr lang="en" sz="1200" b="1"/>
              <a:t>Coach Conduct</a:t>
            </a:r>
            <a:r>
              <a:rPr lang="en" sz="1200"/>
              <a:t> - incl. but not limited to courtesy toward Refs, overall attitude/sideline behavior, field takedown/ setup (if scheduled), positive &amp; encouraging coaching, control of spectators, organization (subs at quarters etc.)</a:t>
            </a:r>
            <a:endParaRPr sz="1200"/>
          </a:p>
          <a:p>
            <a:pPr marL="457200" lvl="0" indent="-304800" algn="l" rtl="0">
              <a:lnSpc>
                <a:spcPct val="100000"/>
              </a:lnSpc>
              <a:spcBef>
                <a:spcPts val="0"/>
              </a:spcBef>
              <a:spcAft>
                <a:spcPts val="0"/>
              </a:spcAft>
              <a:buSzPts val="1200"/>
              <a:buChar char="●"/>
            </a:pPr>
            <a:r>
              <a:rPr lang="en" sz="1200" b="1"/>
              <a:t>Spectator Conduct</a:t>
            </a:r>
            <a:r>
              <a:rPr lang="en" sz="1200"/>
              <a:t> - incl. but not limited to courtesy toward Refs, positive support of players, and observance of sideline restrictions</a:t>
            </a:r>
            <a:endParaRPr sz="1200"/>
          </a:p>
        </p:txBody>
      </p:sp>
      <p:pic>
        <p:nvPicPr>
          <p:cNvPr id="237" name="Google Shape;237;p39"/>
          <p:cNvPicPr preferRelativeResize="0"/>
          <p:nvPr/>
        </p:nvPicPr>
        <p:blipFill rotWithShape="1">
          <a:blip r:embed="rId3">
            <a:alphaModFix/>
          </a:blip>
          <a:srcRect l="20297" t="17431" r="18213" b="18102"/>
          <a:stretch/>
        </p:blipFill>
        <p:spPr>
          <a:xfrm>
            <a:off x="4360225" y="445025"/>
            <a:ext cx="546251" cy="572700"/>
          </a:xfrm>
          <a:prstGeom prst="rect">
            <a:avLst/>
          </a:prstGeom>
          <a:noFill/>
          <a:ln>
            <a:noFill/>
          </a:ln>
        </p:spPr>
      </p:pic>
      <p:graphicFrame>
        <p:nvGraphicFramePr>
          <p:cNvPr id="238" name="Google Shape;238;p39"/>
          <p:cNvGraphicFramePr/>
          <p:nvPr/>
        </p:nvGraphicFramePr>
        <p:xfrm>
          <a:off x="426800" y="3059150"/>
          <a:ext cx="4950400" cy="619760"/>
        </p:xfrm>
        <a:graphic>
          <a:graphicData uri="http://schemas.openxmlformats.org/drawingml/2006/table">
            <a:tbl>
              <a:tblPr>
                <a:noFill/>
                <a:tableStyleId>{ECD32F94-EEC7-40B3-A582-64EF562F00EF}</a:tableStyleId>
              </a:tblPr>
              <a:tblGrid>
                <a:gridCol w="1809900">
                  <a:extLst>
                    <a:ext uri="{9D8B030D-6E8A-4147-A177-3AD203B41FA5}">
                      <a16:colId xmlns:a16="http://schemas.microsoft.com/office/drawing/2014/main" val="20000"/>
                    </a:ext>
                  </a:extLst>
                </a:gridCol>
                <a:gridCol w="31405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5 points</a:t>
                      </a:r>
                      <a:endParaRPr sz="1200"/>
                    </a:p>
                  </a:txBody>
                  <a:tcPr marL="63500" marR="63500" marT="63500" marB="63500">
                    <a:solidFill>
                      <a:schemeClr val="lt1"/>
                    </a:solidFill>
                  </a:tcPr>
                </a:tc>
                <a:tc>
                  <a:txBody>
                    <a:bodyPr/>
                    <a:lstStyle/>
                    <a:p>
                      <a:pPr marL="0" lvl="0" indent="0" algn="ctr" rtl="0">
                        <a:spcBef>
                          <a:spcPts val="0"/>
                        </a:spcBef>
                        <a:spcAft>
                          <a:spcPts val="0"/>
                        </a:spcAft>
                        <a:buNone/>
                      </a:pPr>
                      <a:r>
                        <a:rPr lang="en" sz="1200"/>
                        <a:t>50</a:t>
                      </a:r>
                      <a:endParaRPr sz="1200"/>
                    </a:p>
                  </a:txBody>
                  <a:tcPr marL="63500" marR="63500" marT="63500" marB="63500">
                    <a:solidFill>
                      <a:schemeClr val="lt1"/>
                    </a:solidFill>
                  </a:tcPr>
                </a:tc>
                <a:extLst>
                  <a:ext uri="{0D108BD9-81ED-4DB2-BD59-A6C34878D82A}">
                    <a16:rowId xmlns:a16="http://schemas.microsoft.com/office/drawing/2014/main" val="10001"/>
                  </a:ext>
                </a:extLst>
              </a:tr>
            </a:tbl>
          </a:graphicData>
        </a:graphic>
      </p:graphicFrame>
      <p:sp>
        <p:nvSpPr>
          <p:cNvPr id="239" name="Google Shape;239;p39"/>
          <p:cNvSpPr txBox="1"/>
          <p:nvPr/>
        </p:nvSpPr>
        <p:spPr>
          <a:xfrm>
            <a:off x="5635850" y="3044800"/>
            <a:ext cx="3345900" cy="630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t>Points will be posted </a:t>
            </a:r>
            <a:br>
              <a:rPr lang="en" sz="1300" b="1" i="1"/>
            </a:br>
            <a:r>
              <a:rPr lang="en" sz="1300" b="1" i="1"/>
              <a:t>throughout the season</a:t>
            </a:r>
            <a:endParaRPr sz="1300" b="1" i="1"/>
          </a:p>
        </p:txBody>
      </p:sp>
      <p:pic>
        <p:nvPicPr>
          <p:cNvPr id="240" name="Google Shape;240;p39"/>
          <p:cNvPicPr preferRelativeResize="0"/>
          <p:nvPr/>
        </p:nvPicPr>
        <p:blipFill>
          <a:blip r:embed="rId4">
            <a:alphaModFix/>
          </a:blip>
          <a:stretch>
            <a:fillRect/>
          </a:stretch>
        </p:blipFill>
        <p:spPr>
          <a:xfrm>
            <a:off x="5598988" y="1017725"/>
            <a:ext cx="3419628" cy="1930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Field Issues</a:t>
            </a:r>
            <a:endParaRPr b="1">
              <a:solidFill>
                <a:srgbClr val="0000FF"/>
              </a:solidFill>
            </a:endParaRPr>
          </a:p>
        </p:txBody>
      </p:sp>
      <p:sp>
        <p:nvSpPr>
          <p:cNvPr id="246" name="Google Shape;246;p40"/>
          <p:cNvSpPr txBox="1">
            <a:spLocks noGrp="1"/>
          </p:cNvSpPr>
          <p:nvPr>
            <p:ph type="body" idx="1"/>
          </p:nvPr>
        </p:nvSpPr>
        <p:spPr>
          <a:xfrm>
            <a:off x="311700" y="1083175"/>
            <a:ext cx="8520600" cy="390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We are guests on all the fields we use. Please help us retain access to fields. Please:</a:t>
            </a:r>
            <a:endParaRPr dirty="0"/>
          </a:p>
          <a:p>
            <a:pPr marL="914400" lvl="1" indent="-317500" algn="l" rtl="0">
              <a:spcBef>
                <a:spcPts val="0"/>
              </a:spcBef>
              <a:spcAft>
                <a:spcPts val="0"/>
              </a:spcAft>
              <a:buSzPts val="1400"/>
              <a:buChar char="○"/>
            </a:pPr>
            <a:r>
              <a:rPr lang="en" dirty="0"/>
              <a:t>Pick up any trash</a:t>
            </a:r>
            <a:endParaRPr dirty="0"/>
          </a:p>
          <a:p>
            <a:pPr marL="914400" lvl="1" indent="-317500" algn="l" rtl="0">
              <a:spcBef>
                <a:spcPts val="0"/>
              </a:spcBef>
              <a:spcAft>
                <a:spcPts val="0"/>
              </a:spcAft>
              <a:buSzPts val="1400"/>
              <a:buChar char="○"/>
            </a:pPr>
            <a:r>
              <a:rPr lang="en" dirty="0"/>
              <a:t>Do not damage the field (e.g., drag goals across the grass)</a:t>
            </a:r>
            <a:endParaRPr dirty="0"/>
          </a:p>
          <a:p>
            <a:pPr marL="914400" lvl="1" indent="-317500" algn="l" rtl="0">
              <a:spcBef>
                <a:spcPts val="0"/>
              </a:spcBef>
              <a:spcAft>
                <a:spcPts val="0"/>
              </a:spcAft>
              <a:buSzPts val="1400"/>
              <a:buChar char="○"/>
            </a:pPr>
            <a:r>
              <a:rPr lang="en" dirty="0"/>
              <a:t>Do not damage any property (e.g., do not force open a lock)</a:t>
            </a:r>
            <a:endParaRPr dirty="0"/>
          </a:p>
          <a:p>
            <a:pPr marL="914400" lvl="1" indent="-317500" algn="l" rtl="0">
              <a:spcBef>
                <a:spcPts val="0"/>
              </a:spcBef>
              <a:spcAft>
                <a:spcPts val="0"/>
              </a:spcAft>
              <a:buSzPts val="1400"/>
              <a:buChar char="○"/>
            </a:pPr>
            <a:r>
              <a:rPr lang="en" dirty="0"/>
              <a:t>Do not allow players to climb over a locked fence, even if we technically have a permit. That is trespassing</a:t>
            </a:r>
            <a:endParaRPr dirty="0"/>
          </a:p>
          <a:p>
            <a:pPr marL="457200" lvl="0" indent="-342900" algn="l" rtl="0">
              <a:spcBef>
                <a:spcPts val="0"/>
              </a:spcBef>
              <a:spcAft>
                <a:spcPts val="0"/>
              </a:spcAft>
              <a:buSzPts val="1800"/>
              <a:buChar char="●"/>
            </a:pPr>
            <a:r>
              <a:rPr lang="en" dirty="0"/>
              <a:t>For immediate logistical issues – e.g. locked field, no lights – text Rolf at 818-636-5395 for help.</a:t>
            </a:r>
            <a:endParaRPr dirty="0"/>
          </a:p>
          <a:p>
            <a:pPr marL="457200" lvl="0" indent="-342900" algn="l" rtl="0">
              <a:spcBef>
                <a:spcPts val="0"/>
              </a:spcBef>
              <a:spcAft>
                <a:spcPts val="0"/>
              </a:spcAft>
              <a:buSzPts val="1800"/>
              <a:buChar char="●"/>
            </a:pPr>
            <a:r>
              <a:rPr lang="en" dirty="0"/>
              <a:t>Report any non-immediate issue to </a:t>
            </a:r>
            <a:r>
              <a:rPr lang="en" u="sng" dirty="0">
                <a:solidFill>
                  <a:schemeClr val="hlink"/>
                </a:solidFill>
                <a:hlinkClick r:id="rId3"/>
              </a:rPr>
              <a:t>fields@ayso13.org</a:t>
            </a:r>
            <a:r>
              <a:rPr lang="en" dirty="0"/>
              <a:t> (e.g., broken sprinkler, broken light. Not gopher holes, we are working with owners to address that)</a:t>
            </a:r>
            <a:endParaRPr dirty="0"/>
          </a:p>
          <a:p>
            <a:pPr marL="457200" lvl="0" indent="-342900" algn="l" rtl="0">
              <a:spcBef>
                <a:spcPts val="0"/>
              </a:spcBef>
              <a:spcAft>
                <a:spcPts val="0"/>
              </a:spcAft>
              <a:buSzPts val="1800"/>
              <a:buChar char="●"/>
            </a:pPr>
            <a:r>
              <a:rPr lang="en" dirty="0"/>
              <a:t>For longer-term practice scheduling issues – e.g. field not working out, another coach claims same spot – e-mail </a:t>
            </a:r>
            <a:r>
              <a:rPr lang="en" dirty="0">
                <a:hlinkClick r:id="rId4"/>
              </a:rPr>
              <a:t>practice@ayso13.org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Miscellaneous Items</a:t>
            </a:r>
            <a:endParaRPr b="1">
              <a:solidFill>
                <a:srgbClr val="0000FF"/>
              </a:solidFill>
            </a:endParaRPr>
          </a:p>
        </p:txBody>
      </p:sp>
      <p:sp>
        <p:nvSpPr>
          <p:cNvPr id="252" name="Google Shape;252;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NO unsanctioned practices!!! We risk losing field permits.</a:t>
            </a:r>
            <a:endParaRPr/>
          </a:p>
          <a:p>
            <a:pPr marL="457200" lvl="0" indent="-342900" algn="l" rtl="0">
              <a:lnSpc>
                <a:spcPct val="100000"/>
              </a:lnSpc>
              <a:spcBef>
                <a:spcPts val="1000"/>
              </a:spcBef>
              <a:spcAft>
                <a:spcPts val="0"/>
              </a:spcAft>
              <a:buSzPts val="1800"/>
              <a:buChar char="●"/>
            </a:pPr>
            <a:r>
              <a:rPr lang="en"/>
              <a:t>Take care of the fields, ditto for losing permits.</a:t>
            </a:r>
            <a:endParaRPr/>
          </a:p>
          <a:p>
            <a:pPr marL="457200" lvl="0" indent="-342900" algn="l" rtl="0">
              <a:lnSpc>
                <a:spcPct val="100000"/>
              </a:lnSpc>
              <a:spcBef>
                <a:spcPts val="1000"/>
              </a:spcBef>
              <a:spcAft>
                <a:spcPts val="0"/>
              </a:spcAft>
              <a:buSzPts val="1800"/>
              <a:buChar char="●"/>
            </a:pPr>
            <a:r>
              <a:rPr lang="en"/>
              <a:t>You must make sure each player on your team gets picked up. Coaches are the last to leave, always (and should be the first to arrive)!</a:t>
            </a:r>
            <a:endParaRPr/>
          </a:p>
          <a:p>
            <a:pPr marL="457200" lvl="0" indent="-342900" algn="l" rtl="0">
              <a:lnSpc>
                <a:spcPct val="100000"/>
              </a:lnSpc>
              <a:spcBef>
                <a:spcPts val="1000"/>
              </a:spcBef>
              <a:spcAft>
                <a:spcPts val="0"/>
              </a:spcAft>
              <a:buSzPts val="1800"/>
              <a:buChar char="●"/>
            </a:pPr>
            <a:r>
              <a:rPr lang="en"/>
              <a:t>Leave pets at home - NO PETS are allowed on AYSO fields.</a:t>
            </a:r>
            <a:endParaRPr/>
          </a:p>
          <a:p>
            <a:pPr marL="457200" lvl="0" indent="-342900" algn="l" rtl="0">
              <a:lnSpc>
                <a:spcPct val="100000"/>
              </a:lnSpc>
              <a:spcBef>
                <a:spcPts val="1000"/>
              </a:spcBef>
              <a:spcAft>
                <a:spcPts val="0"/>
              </a:spcAft>
              <a:buSzPts val="1800"/>
              <a:buChar char="●"/>
            </a:pPr>
            <a:r>
              <a:rPr lang="en"/>
              <a:t>Remind your players not to get their ears pierced during the season. They will not be allowed to wear earrings during a game, no exceptions.</a:t>
            </a:r>
            <a:endParaRPr/>
          </a:p>
          <a:p>
            <a:pPr marL="457200" lvl="0" indent="-342900" algn="l" rtl="0">
              <a:lnSpc>
                <a:spcPct val="100000"/>
              </a:lnSpc>
              <a:spcBef>
                <a:spcPts val="1000"/>
              </a:spcBef>
              <a:spcAft>
                <a:spcPts val="1000"/>
              </a:spcAft>
              <a:buSzPts val="1800"/>
              <a:buChar char="●"/>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Agenda</a:t>
            </a:r>
            <a:endParaRPr b="1">
              <a:solidFill>
                <a:srgbClr val="0000FF"/>
              </a:solidFill>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 expectations, requirements &amp; to do list </a:t>
            </a:r>
            <a:endParaRPr/>
          </a:p>
          <a:p>
            <a:pPr marL="457200" lvl="0" indent="-342900" algn="l" rtl="0">
              <a:spcBef>
                <a:spcPts val="0"/>
              </a:spcBef>
              <a:spcAft>
                <a:spcPts val="0"/>
              </a:spcAft>
              <a:buSzPts val="1800"/>
              <a:buChar char="●"/>
            </a:pPr>
            <a:r>
              <a:rPr lang="en"/>
              <a:t>Parent &amp; medical release forms</a:t>
            </a:r>
            <a:endParaRPr/>
          </a:p>
          <a:p>
            <a:pPr marL="457200" lvl="0" indent="-342900" algn="l" rtl="0">
              <a:spcBef>
                <a:spcPts val="0"/>
              </a:spcBef>
              <a:spcAft>
                <a:spcPts val="0"/>
              </a:spcAft>
              <a:buSzPts val="1800"/>
              <a:buChar char="●"/>
            </a:pPr>
            <a:r>
              <a:rPr lang="en"/>
              <a:t>Uniforms and equipment</a:t>
            </a:r>
            <a:endParaRPr/>
          </a:p>
          <a:p>
            <a:pPr marL="457200" lvl="0" indent="-342900" algn="l" rtl="0">
              <a:spcBef>
                <a:spcPts val="0"/>
              </a:spcBef>
              <a:spcAft>
                <a:spcPts val="0"/>
              </a:spcAft>
              <a:buSzPts val="1800"/>
              <a:buChar char="●"/>
            </a:pPr>
            <a:r>
              <a:rPr lang="en"/>
              <a:t>Supporting Coaches</a:t>
            </a:r>
            <a:endParaRPr/>
          </a:p>
          <a:p>
            <a:pPr marL="457200" lvl="0" indent="-342900" algn="l" rtl="0">
              <a:spcBef>
                <a:spcPts val="0"/>
              </a:spcBef>
              <a:spcAft>
                <a:spcPts val="0"/>
              </a:spcAft>
              <a:buSzPts val="1800"/>
              <a:buChar char="●"/>
            </a:pPr>
            <a:r>
              <a:rPr lang="en"/>
              <a:t>What happens before, during and after games &amp; Game Cards</a:t>
            </a:r>
            <a:endParaRPr/>
          </a:p>
          <a:p>
            <a:pPr marL="457200" lvl="0" indent="-342900" algn="l" rtl="0">
              <a:spcBef>
                <a:spcPts val="0"/>
              </a:spcBef>
              <a:spcAft>
                <a:spcPts val="0"/>
              </a:spcAft>
              <a:buSzPts val="1800"/>
              <a:buChar char="●"/>
            </a:pPr>
            <a:r>
              <a:rPr lang="en"/>
              <a:t>When Coach/Referee problems arise &amp; managing parents / spectators</a:t>
            </a:r>
            <a:endParaRPr/>
          </a:p>
          <a:p>
            <a:pPr marL="457200" lvl="0" indent="-342900" algn="l" rtl="0">
              <a:spcBef>
                <a:spcPts val="0"/>
              </a:spcBef>
              <a:spcAft>
                <a:spcPts val="0"/>
              </a:spcAft>
              <a:buSzPts val="1800"/>
              <a:buChar char="●"/>
            </a:pPr>
            <a:r>
              <a:rPr lang="en"/>
              <a:t>Playoffs - format &amp; requirements (incl. Referee &amp; Sportsmanship Points)</a:t>
            </a:r>
            <a:endParaRPr/>
          </a:p>
          <a:p>
            <a:pPr marL="457200" lvl="0" indent="-342900" algn="l" rtl="0">
              <a:spcBef>
                <a:spcPts val="0"/>
              </a:spcBef>
              <a:spcAft>
                <a:spcPts val="0"/>
              </a:spcAft>
              <a:buSzPts val="1800"/>
              <a:buChar char="●"/>
            </a:pPr>
            <a:r>
              <a:rPr lang="en"/>
              <a:t>Upcoming events</a:t>
            </a:r>
            <a:endParaRPr/>
          </a:p>
          <a:p>
            <a:pPr marL="457200" lvl="0" indent="-342900" algn="l" rtl="0">
              <a:spcBef>
                <a:spcPts val="0"/>
              </a:spcBef>
              <a:spcAft>
                <a:spcPts val="0"/>
              </a:spcAft>
              <a:buSzPts val="1800"/>
              <a:buChar char="●"/>
            </a:pPr>
            <a:r>
              <a:rPr lang="en"/>
              <a:t>Miscellaneous items</a:t>
            </a:r>
            <a:endParaRPr/>
          </a:p>
          <a:p>
            <a:pPr marL="457200" lvl="0" indent="-342900" algn="l" rtl="0">
              <a:spcBef>
                <a:spcPts val="0"/>
              </a:spcBef>
              <a:spcAft>
                <a:spcPts val="0"/>
              </a:spcAft>
              <a:buSzPts val="1800"/>
              <a:buChar char="●"/>
            </a:pPr>
            <a:r>
              <a:rPr lang="en"/>
              <a:t>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b="1">
                <a:solidFill>
                  <a:srgbClr val="0000FF"/>
                </a:solidFill>
              </a:rPr>
              <a:t>Questions?</a:t>
            </a:r>
            <a:endParaRPr sz="56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Your Admins</a:t>
            </a:r>
            <a:endParaRPr b="1">
              <a:solidFill>
                <a:srgbClr val="0000FF"/>
              </a:solidFill>
            </a:endParaRPr>
          </a:p>
        </p:txBody>
      </p:sp>
      <p:graphicFrame>
        <p:nvGraphicFramePr>
          <p:cNvPr id="72" name="Google Shape;72;p16"/>
          <p:cNvGraphicFramePr/>
          <p:nvPr/>
        </p:nvGraphicFramePr>
        <p:xfrm>
          <a:off x="405475" y="1212475"/>
          <a:ext cx="3000000" cy="3000000"/>
        </p:xfrm>
        <a:graphic>
          <a:graphicData uri="http://schemas.openxmlformats.org/drawingml/2006/table">
            <a:tbl>
              <a:tblPr>
                <a:noFill/>
                <a:tableStyleId>{32E52763-1D44-4931-BC58-D6B1DB29C6B8}</a:tableStyleId>
              </a:tblPr>
              <a:tblGrid>
                <a:gridCol w="1246400">
                  <a:extLst>
                    <a:ext uri="{9D8B030D-6E8A-4147-A177-3AD203B41FA5}">
                      <a16:colId xmlns:a16="http://schemas.microsoft.com/office/drawing/2014/main" val="20000"/>
                    </a:ext>
                  </a:extLst>
                </a:gridCol>
                <a:gridCol w="2642500">
                  <a:extLst>
                    <a:ext uri="{9D8B030D-6E8A-4147-A177-3AD203B41FA5}">
                      <a16:colId xmlns:a16="http://schemas.microsoft.com/office/drawing/2014/main" val="20001"/>
                    </a:ext>
                  </a:extLst>
                </a:gridCol>
                <a:gridCol w="21363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68950">
                <a:tc gridSpan="2">
                  <a:txBody>
                    <a:bodyPr/>
                    <a:lstStyle/>
                    <a:p>
                      <a:pPr marL="0" lvl="0" indent="0" algn="l" rtl="0">
                        <a:spcBef>
                          <a:spcPts val="0"/>
                        </a:spcBef>
                        <a:spcAft>
                          <a:spcPts val="0"/>
                        </a:spcAft>
                        <a:buNone/>
                      </a:pPr>
                      <a:r>
                        <a:rPr lang="en" b="1"/>
                        <a:t>Divisional Admins</a:t>
                      </a:r>
                      <a:endParaRPr b="1"/>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None/>
                      </a:pPr>
                      <a:r>
                        <a:rPr lang="en" b="1"/>
                        <a:t>League Admins</a:t>
                      </a:r>
                      <a:endParaRPr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91675">
                <a:tc>
                  <a:txBody>
                    <a:bodyPr/>
                    <a:lstStyle/>
                    <a:p>
                      <a:pPr marL="0" lvl="0" indent="0" algn="l" rtl="0">
                        <a:spcBef>
                          <a:spcPts val="0"/>
                        </a:spcBef>
                        <a:spcAft>
                          <a:spcPts val="0"/>
                        </a:spcAft>
                        <a:buNone/>
                      </a:pPr>
                      <a:r>
                        <a:rPr lang="en"/>
                        <a:t>B12U DCA</a:t>
                      </a:r>
                      <a:endParaRPr/>
                    </a:p>
                  </a:txBody>
                  <a:tcPr marL="91425" marR="91425" marT="91425" marB="91425"/>
                </a:tc>
                <a:tc>
                  <a:txBody>
                    <a:bodyPr/>
                    <a:lstStyle/>
                    <a:p>
                      <a:pPr marL="0" lvl="0" indent="0" algn="l" rtl="0">
                        <a:spcBef>
                          <a:spcPts val="0"/>
                        </a:spcBef>
                        <a:spcAft>
                          <a:spcPts val="0"/>
                        </a:spcAft>
                        <a:buNone/>
                      </a:pPr>
                      <a:r>
                        <a:rPr lang="en"/>
                        <a:t>Samir Singh</a:t>
                      </a:r>
                      <a:endParaRPr/>
                    </a:p>
                  </a:txBody>
                  <a:tcPr marL="91425" marR="91425" marT="91425" marB="91425"/>
                </a:tc>
                <a:tc>
                  <a:txBody>
                    <a:bodyPr/>
                    <a:lstStyle/>
                    <a:p>
                      <a:pPr marL="0" lvl="0" indent="0" algn="l" rtl="0">
                        <a:spcBef>
                          <a:spcPts val="0"/>
                        </a:spcBef>
                        <a:spcAft>
                          <a:spcPts val="0"/>
                        </a:spcAft>
                        <a:buNone/>
                      </a:pPr>
                      <a:r>
                        <a:rPr lang="en"/>
                        <a:t>Regional Commissioner</a:t>
                      </a:r>
                      <a:endParaRPr/>
                    </a:p>
                  </a:txBody>
                  <a:tcPr marL="91425" marR="91425" marT="91425" marB="91425"/>
                </a:tc>
                <a:tc>
                  <a:txBody>
                    <a:bodyPr/>
                    <a:lstStyle/>
                    <a:p>
                      <a:pPr marL="0" lvl="0" indent="0" algn="l" rtl="0">
                        <a:spcBef>
                          <a:spcPts val="0"/>
                        </a:spcBef>
                        <a:spcAft>
                          <a:spcPts val="0"/>
                        </a:spcAft>
                        <a:buNone/>
                      </a:pPr>
                      <a:r>
                        <a:rPr lang="en"/>
                        <a:t>Patrick Shopbell</a:t>
                      </a:r>
                      <a:endParaRPr/>
                    </a:p>
                  </a:txBody>
                  <a:tcPr marL="91425" marR="91425" marT="91425" marB="91425"/>
                </a:tc>
                <a:extLst>
                  <a:ext uri="{0D108BD9-81ED-4DB2-BD59-A6C34878D82A}">
                    <a16:rowId xmlns:a16="http://schemas.microsoft.com/office/drawing/2014/main" val="10001"/>
                  </a:ext>
                </a:extLst>
              </a:tr>
              <a:tr h="397900">
                <a:tc>
                  <a:txBody>
                    <a:bodyPr/>
                    <a:lstStyle/>
                    <a:p>
                      <a:pPr marL="0" lvl="0" indent="0" algn="l" rtl="0">
                        <a:spcBef>
                          <a:spcPts val="0"/>
                        </a:spcBef>
                        <a:spcAft>
                          <a:spcPts val="0"/>
                        </a:spcAft>
                        <a:buNone/>
                      </a:pPr>
                      <a:r>
                        <a:rPr lang="en"/>
                        <a:t>G12U DCA</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Andy Thompson</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Regional Coach Administrator</a:t>
                      </a:r>
                      <a:endParaRPr/>
                    </a:p>
                  </a:txBody>
                  <a:tcPr marL="91425" marR="91425" marT="91425" marB="91425"/>
                </a:tc>
                <a:tc>
                  <a:txBody>
                    <a:bodyPr/>
                    <a:lstStyle/>
                    <a:p>
                      <a:pPr marL="0" lvl="0" indent="0" algn="l" rtl="0">
                        <a:spcBef>
                          <a:spcPts val="0"/>
                        </a:spcBef>
                        <a:spcAft>
                          <a:spcPts val="0"/>
                        </a:spcAft>
                        <a:buNone/>
                      </a:pPr>
                      <a:r>
                        <a:rPr lang="en"/>
                        <a:t>Brandi Lane</a:t>
                      </a:r>
                      <a:endParaRPr/>
                    </a:p>
                  </a:txBody>
                  <a:tcPr marL="91425" marR="91425" marT="91425" marB="91425"/>
                </a:tc>
                <a:extLst>
                  <a:ext uri="{0D108BD9-81ED-4DB2-BD59-A6C34878D82A}">
                    <a16:rowId xmlns:a16="http://schemas.microsoft.com/office/drawing/2014/main" val="10002"/>
                  </a:ext>
                </a:extLst>
              </a:tr>
              <a:tr h="368950">
                <a:tc>
                  <a:txBody>
                    <a:bodyPr/>
                    <a:lstStyle/>
                    <a:p>
                      <a:pPr marL="0" lvl="0" indent="0" algn="l" rtl="0">
                        <a:spcBef>
                          <a:spcPts val="0"/>
                        </a:spcBef>
                        <a:spcAft>
                          <a:spcPts val="0"/>
                        </a:spcAft>
                        <a:buNone/>
                      </a:pPr>
                      <a:r>
                        <a:rPr lang="en"/>
                        <a:t>12U DRA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Sonya Wierman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Deputy RCA</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Susan Streets</a:t>
                      </a:r>
                      <a:endParaRPr/>
                    </a:p>
                  </a:txBody>
                  <a:tcPr marL="91425" marR="91425" marT="91425" marB="91425"/>
                </a:tc>
                <a:extLst>
                  <a:ext uri="{0D108BD9-81ED-4DB2-BD59-A6C34878D82A}">
                    <a16:rowId xmlns:a16="http://schemas.microsoft.com/office/drawing/2014/main" val="10003"/>
                  </a:ext>
                </a:extLst>
              </a:tr>
              <a:tr h="391675">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Regional Referee Admin</a:t>
                      </a:r>
                      <a:endParaRPr/>
                    </a:p>
                  </a:txBody>
                  <a:tcPr marL="91425" marR="91425" marT="91425" marB="91425"/>
                </a:tc>
                <a:tc>
                  <a:txBody>
                    <a:bodyPr/>
                    <a:lstStyle/>
                    <a:p>
                      <a:pPr marL="0" lvl="0" indent="0" algn="l" rtl="0">
                        <a:spcBef>
                          <a:spcPts val="0"/>
                        </a:spcBef>
                        <a:spcAft>
                          <a:spcPts val="0"/>
                        </a:spcAft>
                        <a:buNone/>
                      </a:pPr>
                      <a:r>
                        <a:rPr lang="en"/>
                        <a:t>Harry Plotkin</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We Expect From Coaches</a:t>
            </a:r>
            <a:endParaRPr b="1">
              <a:solidFill>
                <a:srgbClr val="0000FF"/>
              </a:solidFill>
            </a:endParaRPr>
          </a:p>
        </p:txBody>
      </p:sp>
      <p:sp>
        <p:nvSpPr>
          <p:cNvPr id="78" name="Google Shape;78;p17"/>
          <p:cNvSpPr txBox="1">
            <a:spLocks noGrp="1"/>
          </p:cNvSpPr>
          <p:nvPr>
            <p:ph type="body" idx="1"/>
          </p:nvPr>
        </p:nvSpPr>
        <p:spPr>
          <a:xfrm>
            <a:off x="311700" y="1152475"/>
            <a:ext cx="8520600" cy="3782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Conduct</a:t>
            </a:r>
            <a:endParaRPr sz="1600" b="1"/>
          </a:p>
          <a:p>
            <a:pPr marL="457200" lvl="0" indent="-317500" algn="l" rtl="0">
              <a:lnSpc>
                <a:spcPct val="100000"/>
              </a:lnSpc>
              <a:spcBef>
                <a:spcPts val="0"/>
              </a:spcBef>
              <a:spcAft>
                <a:spcPts val="0"/>
              </a:spcAft>
              <a:buSzPts val="1400"/>
              <a:buChar char="●"/>
            </a:pPr>
            <a:r>
              <a:rPr lang="en" sz="1400"/>
              <a:t>PIE: Positive, Instructional, Encouraging</a:t>
            </a:r>
            <a:endParaRPr sz="1400"/>
          </a:p>
          <a:p>
            <a:pPr marL="457200" lvl="0" indent="-317500" algn="l" rtl="0">
              <a:lnSpc>
                <a:spcPct val="100000"/>
              </a:lnSpc>
              <a:spcBef>
                <a:spcPts val="0"/>
              </a:spcBef>
              <a:spcAft>
                <a:spcPts val="0"/>
              </a:spcAft>
              <a:buSzPts val="1400"/>
              <a:buChar char="●"/>
            </a:pPr>
            <a:r>
              <a:rPr lang="en" sz="1400"/>
              <a:t>Coaches set the tone for players and parents</a:t>
            </a:r>
            <a:endParaRPr sz="1400"/>
          </a:p>
          <a:p>
            <a:pPr marL="457200" lvl="0" indent="-317500" algn="l" rtl="0">
              <a:lnSpc>
                <a:spcPct val="100000"/>
              </a:lnSpc>
              <a:spcBef>
                <a:spcPts val="0"/>
              </a:spcBef>
              <a:spcAft>
                <a:spcPts val="0"/>
              </a:spcAft>
              <a:buSzPts val="1400"/>
              <a:buChar char="●"/>
            </a:pPr>
            <a:r>
              <a:rPr lang="en" sz="1400" b="1">
                <a:solidFill>
                  <a:srgbClr val="FF0000"/>
                </a:solidFill>
              </a:rPr>
              <a:t>Be professional - we expect behavior that would </a:t>
            </a:r>
            <a:br>
              <a:rPr lang="en" sz="1400" b="1">
                <a:solidFill>
                  <a:srgbClr val="FF0000"/>
                </a:solidFill>
              </a:rPr>
            </a:br>
            <a:r>
              <a:rPr lang="en" sz="1400" b="1">
                <a:solidFill>
                  <a:srgbClr val="FF0000"/>
                </a:solidFill>
              </a:rPr>
              <a:t>be acceptable at work</a:t>
            </a:r>
            <a:br>
              <a:rPr lang="en" sz="1400" b="1"/>
            </a:br>
            <a:br>
              <a:rPr lang="en" sz="1400" b="1"/>
            </a:br>
            <a:endParaRPr sz="800"/>
          </a:p>
          <a:p>
            <a:pPr marL="0" lvl="0" indent="0" algn="l" rtl="0">
              <a:lnSpc>
                <a:spcPct val="100000"/>
              </a:lnSpc>
              <a:spcBef>
                <a:spcPts val="0"/>
              </a:spcBef>
              <a:spcAft>
                <a:spcPts val="0"/>
              </a:spcAft>
              <a:buNone/>
            </a:pPr>
            <a:r>
              <a:rPr lang="en" sz="1600" b="1"/>
              <a:t>Referee Treatment </a:t>
            </a:r>
            <a:endParaRPr sz="1600" b="1"/>
          </a:p>
          <a:p>
            <a:pPr marL="0" lvl="0" indent="0" algn="l" rtl="0">
              <a:lnSpc>
                <a:spcPct val="100000"/>
              </a:lnSpc>
              <a:spcBef>
                <a:spcPts val="0"/>
              </a:spcBef>
              <a:spcAft>
                <a:spcPts val="0"/>
              </a:spcAft>
              <a:buNone/>
            </a:pPr>
            <a:r>
              <a:rPr lang="en" sz="1400" b="1"/>
              <a:t>(</a:t>
            </a:r>
            <a:r>
              <a:rPr lang="en" sz="1400" b="1" u="sng">
                <a:solidFill>
                  <a:schemeClr val="accent5"/>
                </a:solidFill>
                <a:hlinkClick r:id="rId3">
                  <a:extLst>
                    <a:ext uri="{A12FA001-AC4F-418D-AE19-62706E023703}">
                      <ahyp:hlinkClr xmlns:ahyp="http://schemas.microsoft.com/office/drawing/2018/hyperlinkcolor" val="tx"/>
                    </a:ext>
                  </a:extLst>
                </a:hlinkClick>
              </a:rPr>
              <a:t>Respect The Referee Policy</a:t>
            </a:r>
            <a:r>
              <a:rPr lang="en" sz="1400" b="1"/>
              <a:t> and </a:t>
            </a:r>
            <a:r>
              <a:rPr lang="en" sz="1400" b="1" u="sng">
                <a:solidFill>
                  <a:schemeClr val="hlink"/>
                </a:solidFill>
                <a:hlinkClick r:id="rId4" action="ppaction://hlinksldjump"/>
              </a:rPr>
              <a:t>Referee Abuse Policy</a:t>
            </a:r>
            <a:r>
              <a:rPr lang="en" sz="1400" b="1"/>
              <a:t>)</a:t>
            </a:r>
            <a:endParaRPr sz="1400" b="1"/>
          </a:p>
          <a:p>
            <a:pPr marL="457200" lvl="0" indent="-317500" algn="l" rtl="0">
              <a:lnSpc>
                <a:spcPct val="100000"/>
              </a:lnSpc>
              <a:spcBef>
                <a:spcPts val="0"/>
              </a:spcBef>
              <a:spcAft>
                <a:spcPts val="0"/>
              </a:spcAft>
              <a:buSzPts val="1400"/>
              <a:buChar char="●"/>
            </a:pPr>
            <a:r>
              <a:rPr lang="en" sz="1400"/>
              <a:t>Be nice to the refs.</a:t>
            </a:r>
            <a:endParaRPr sz="1400"/>
          </a:p>
          <a:p>
            <a:pPr marL="457200" lvl="0" indent="-317500" algn="l" rtl="0">
              <a:lnSpc>
                <a:spcPct val="100000"/>
              </a:lnSpc>
              <a:spcBef>
                <a:spcPts val="0"/>
              </a:spcBef>
              <a:spcAft>
                <a:spcPts val="0"/>
              </a:spcAft>
              <a:buSzPts val="1400"/>
              <a:buChar char="●"/>
            </a:pPr>
            <a:r>
              <a:rPr lang="en" sz="1400"/>
              <a:t>Most coaches have to recruit referees. Why is it so difficult? Top reason: referee criticism</a:t>
            </a:r>
            <a:endParaRPr sz="1400"/>
          </a:p>
          <a:p>
            <a:pPr marL="457200" lvl="0" indent="-317500" algn="l" rtl="0">
              <a:lnSpc>
                <a:spcPct val="100000"/>
              </a:lnSpc>
              <a:spcBef>
                <a:spcPts val="0"/>
              </a:spcBef>
              <a:spcAft>
                <a:spcPts val="0"/>
              </a:spcAft>
              <a:buSzPts val="1400"/>
              <a:buChar char="●"/>
            </a:pPr>
            <a:r>
              <a:rPr lang="en" sz="1400" b="1">
                <a:solidFill>
                  <a:srgbClr val="FF0000"/>
                </a:solidFill>
              </a:rPr>
              <a:t>Zero tolerance</a:t>
            </a:r>
            <a:r>
              <a:rPr lang="en" sz="1400" b="1"/>
              <a:t> </a:t>
            </a:r>
            <a:r>
              <a:rPr lang="en" sz="1400"/>
              <a:t>for referee criticism</a:t>
            </a:r>
            <a:endParaRPr sz="1400"/>
          </a:p>
          <a:p>
            <a:pPr marL="457200" lvl="0" indent="-317500" algn="l" rtl="0">
              <a:lnSpc>
                <a:spcPct val="100000"/>
              </a:lnSpc>
              <a:spcBef>
                <a:spcPts val="0"/>
              </a:spcBef>
              <a:spcAft>
                <a:spcPts val="0"/>
              </a:spcAft>
              <a:buSzPts val="1400"/>
              <a:buChar char="●"/>
            </a:pPr>
            <a:r>
              <a:rPr lang="en" sz="1400" b="1">
                <a:solidFill>
                  <a:srgbClr val="FF0000"/>
                </a:solidFill>
              </a:rPr>
              <a:t>Less than zero tolerance</a:t>
            </a:r>
            <a:r>
              <a:rPr lang="en" sz="1400"/>
              <a:t> for yelling at or criticizing youth refs.</a:t>
            </a:r>
            <a:endParaRPr sz="1400"/>
          </a:p>
          <a:p>
            <a:pPr marL="457200" lvl="0" indent="-317500" algn="l" rtl="0">
              <a:lnSpc>
                <a:spcPct val="100000"/>
              </a:lnSpc>
              <a:spcBef>
                <a:spcPts val="0"/>
              </a:spcBef>
              <a:spcAft>
                <a:spcPts val="0"/>
              </a:spcAft>
              <a:buSzPts val="1400"/>
              <a:buChar char="●"/>
            </a:pPr>
            <a:r>
              <a:rPr lang="en" sz="1400"/>
              <a:t>Manage your sideline. Coaches coach. Parents/spectators cheer. No one yells at refs</a:t>
            </a:r>
            <a:br>
              <a:rPr lang="en" sz="1400"/>
            </a:br>
            <a:br>
              <a:rPr lang="en" sz="1400"/>
            </a:br>
            <a:endParaRPr sz="800"/>
          </a:p>
          <a:p>
            <a:pPr marL="0" lvl="0" indent="0" algn="ctr" rtl="0">
              <a:lnSpc>
                <a:spcPct val="100000"/>
              </a:lnSpc>
              <a:spcBef>
                <a:spcPts val="0"/>
              </a:spcBef>
              <a:spcAft>
                <a:spcPts val="0"/>
              </a:spcAft>
              <a:buNone/>
            </a:pPr>
            <a:r>
              <a:rPr lang="en" sz="1400" i="1"/>
              <a:t>Remember, </a:t>
            </a:r>
            <a:r>
              <a:rPr lang="en" sz="1400" b="1" i="1"/>
              <a:t>we are a community</a:t>
            </a:r>
            <a:r>
              <a:rPr lang="en" sz="1400" i="1"/>
              <a:t>. Coaches are a team with referees, parents, other coaches. This year you might be on opposing teams, but next year you may be on the same team!</a:t>
            </a:r>
            <a:endParaRPr sz="1600"/>
          </a:p>
        </p:txBody>
      </p:sp>
      <p:sp>
        <p:nvSpPr>
          <p:cNvPr id="79" name="Google Shape;79;p17"/>
          <p:cNvSpPr txBox="1"/>
          <p:nvPr/>
        </p:nvSpPr>
        <p:spPr>
          <a:xfrm>
            <a:off x="5391475" y="1247875"/>
            <a:ext cx="3349200" cy="17703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AYSO Vision &amp; Philosophies</a:t>
            </a:r>
            <a:endParaRPr sz="1800" b="1"/>
          </a:p>
          <a:p>
            <a:pPr marL="0" lvl="0" indent="0" algn="l" rtl="0">
              <a:spcBef>
                <a:spcPts val="0"/>
              </a:spcBef>
              <a:spcAft>
                <a:spcPts val="0"/>
              </a:spcAft>
              <a:buNone/>
            </a:pPr>
            <a:endParaRPr sz="1200"/>
          </a:p>
          <a:p>
            <a:pPr marL="0" lvl="0" indent="0" algn="ctr" rtl="0">
              <a:spcBef>
                <a:spcPts val="0"/>
              </a:spcBef>
              <a:spcAft>
                <a:spcPts val="0"/>
              </a:spcAft>
              <a:buNone/>
            </a:pPr>
            <a:r>
              <a:rPr lang="en" sz="1200">
                <a:solidFill>
                  <a:schemeClr val="dk2"/>
                </a:solidFill>
              </a:rPr>
              <a:t>To provide world class youth soccer programs that enrich children’s lives</a:t>
            </a:r>
            <a:endParaRPr sz="1200">
              <a:solidFill>
                <a:schemeClr val="dk2"/>
              </a:solidFill>
            </a:endParaRPr>
          </a:p>
          <a:p>
            <a:pPr marL="45720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Development over winning</a:t>
            </a:r>
            <a:endParaRPr sz="1200">
              <a:solidFill>
                <a:schemeClr val="dk2"/>
              </a:solidFill>
            </a:endParaRPr>
          </a:p>
          <a:p>
            <a:pPr marL="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Positive Coaching</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Requirements</a:t>
            </a:r>
            <a:endParaRPr b="1">
              <a:solidFill>
                <a:srgbClr val="0000FF"/>
              </a:solidFill>
            </a:endParaRPr>
          </a:p>
        </p:txBody>
      </p:sp>
      <p:sp>
        <p:nvSpPr>
          <p:cNvPr id="85" name="Google Shape;85;p18"/>
          <p:cNvSpPr txBox="1">
            <a:spLocks noGrp="1"/>
          </p:cNvSpPr>
          <p:nvPr>
            <p:ph type="body" idx="1"/>
          </p:nvPr>
        </p:nvSpPr>
        <p:spPr>
          <a:xfrm>
            <a:off x="311700" y="1152475"/>
            <a:ext cx="50868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Volunteer Application &amp; Background Check</a:t>
            </a:r>
            <a:endParaRPr sz="1600" b="1"/>
          </a:p>
          <a:p>
            <a:pPr marL="457200" lvl="0" indent="-317500" algn="l" rtl="0">
              <a:lnSpc>
                <a:spcPct val="100000"/>
              </a:lnSpc>
              <a:spcBef>
                <a:spcPts val="0"/>
              </a:spcBef>
              <a:spcAft>
                <a:spcPts val="0"/>
              </a:spcAft>
              <a:buSzPts val="1400"/>
              <a:buChar char="●"/>
            </a:pPr>
            <a:r>
              <a:rPr lang="en" sz="1400"/>
              <a:t>Required annually, specifically for AYSO</a:t>
            </a:r>
            <a:endParaRPr sz="1400"/>
          </a:p>
          <a:p>
            <a:pPr marL="457200" lvl="0" indent="-317500" algn="l" rtl="0">
              <a:lnSpc>
                <a:spcPct val="100000"/>
              </a:lnSpc>
              <a:spcBef>
                <a:spcPts val="0"/>
              </a:spcBef>
              <a:spcAft>
                <a:spcPts val="0"/>
              </a:spcAft>
              <a:buSzPts val="1400"/>
              <a:buChar char="●"/>
            </a:pPr>
            <a:r>
              <a:rPr lang="en" sz="1400"/>
              <a:t>AYSO uses Sterling Volunteers for background checks - do NOW (results can take weeks)</a:t>
            </a:r>
            <a:br>
              <a:rPr lang="en" b="1"/>
            </a:br>
            <a:endParaRPr b="1"/>
          </a:p>
          <a:p>
            <a:pPr marL="0" lvl="0" indent="0" algn="l" rtl="0">
              <a:lnSpc>
                <a:spcPct val="100000"/>
              </a:lnSpc>
              <a:spcBef>
                <a:spcPts val="0"/>
              </a:spcBef>
              <a:spcAft>
                <a:spcPts val="0"/>
              </a:spcAft>
              <a:buNone/>
            </a:pPr>
            <a:r>
              <a:rPr lang="en" sz="1600" b="1"/>
              <a:t>Training </a:t>
            </a:r>
            <a:br>
              <a:rPr lang="en" b="1"/>
            </a:br>
            <a:r>
              <a:rPr lang="en" sz="1200" i="1"/>
              <a:t>(Helpful links: </a:t>
            </a:r>
            <a:r>
              <a:rPr lang="en" sz="1200" i="1" u="sng">
                <a:solidFill>
                  <a:schemeClr val="accent5"/>
                </a:solidFill>
                <a:hlinkClick r:id="rId3">
                  <a:extLst>
                    <a:ext uri="{A12FA001-AC4F-418D-AE19-62706E023703}">
                      <ahyp:hlinkClr xmlns:ahyp="http://schemas.microsoft.com/office/drawing/2018/hyperlinkcolor" val="tx"/>
                    </a:ext>
                  </a:extLst>
                </a:hlinkClick>
              </a:rPr>
              <a:t>AYSO R13 Coach</a:t>
            </a:r>
            <a:r>
              <a:rPr lang="en" sz="1200" i="1"/>
              <a:t>, </a:t>
            </a:r>
            <a:r>
              <a:rPr lang="en" sz="1200" i="1" u="sng">
                <a:solidFill>
                  <a:schemeClr val="accent5"/>
                </a:solidFill>
                <a:hlinkClick r:id="rId4">
                  <a:extLst>
                    <a:ext uri="{A12FA001-AC4F-418D-AE19-62706E023703}">
                      <ahyp:hlinkClr xmlns:ahyp="http://schemas.microsoft.com/office/drawing/2018/hyperlinkcolor" val="tx"/>
                    </a:ext>
                  </a:extLst>
                </a:hlinkClick>
              </a:rPr>
              <a:t>Volunteer FAQ</a:t>
            </a:r>
            <a:r>
              <a:rPr lang="en" sz="1200" i="1"/>
              <a:t>, </a:t>
            </a:r>
            <a:r>
              <a:rPr lang="en" sz="1200" i="1" u="sng">
                <a:solidFill>
                  <a:schemeClr val="accent5"/>
                </a:solidFill>
                <a:hlinkClick r:id="rId5">
                  <a:extLst>
                    <a:ext uri="{A12FA001-AC4F-418D-AE19-62706E023703}">
                      <ahyp:hlinkClr xmlns:ahyp="http://schemas.microsoft.com/office/drawing/2018/hyperlinkcolor" val="tx"/>
                    </a:ext>
                  </a:extLst>
                </a:hlinkClick>
              </a:rPr>
              <a:t>AYSO 13 Calendar</a:t>
            </a:r>
            <a:r>
              <a:rPr lang="en" sz="1200" i="1"/>
              <a:t>) </a:t>
            </a:r>
            <a:endParaRPr sz="1200" i="1"/>
          </a:p>
          <a:p>
            <a:pPr marL="457200" lvl="0" indent="-317500" algn="l" rtl="0">
              <a:lnSpc>
                <a:spcPct val="100000"/>
              </a:lnSpc>
              <a:spcBef>
                <a:spcPts val="0"/>
              </a:spcBef>
              <a:spcAft>
                <a:spcPts val="0"/>
              </a:spcAft>
              <a:buSzPts val="1400"/>
              <a:buChar char="●"/>
            </a:pPr>
            <a:r>
              <a:rPr lang="en" sz="1400"/>
              <a:t>12U Coach Course </a:t>
            </a:r>
            <a:r>
              <a:rPr lang="en" sz="1400" i="1"/>
              <a:t>(online + field session)</a:t>
            </a:r>
            <a:endParaRPr sz="1400" i="1"/>
          </a:p>
          <a:p>
            <a:pPr marL="457200" lvl="0" indent="-317500" algn="l" rtl="0">
              <a:lnSpc>
                <a:spcPct val="100000"/>
              </a:lnSpc>
              <a:spcBef>
                <a:spcPts val="0"/>
              </a:spcBef>
              <a:spcAft>
                <a:spcPts val="0"/>
              </a:spcAft>
              <a:buSzPts val="1400"/>
              <a:buChar char="●"/>
            </a:pPr>
            <a:r>
              <a:rPr lang="en" sz="1400"/>
              <a:t>Livescan Fingerprinting</a:t>
            </a:r>
            <a:endParaRPr sz="1400"/>
          </a:p>
          <a:p>
            <a:pPr marL="457200" lvl="0" indent="-317500" algn="l" rtl="0">
              <a:lnSpc>
                <a:spcPct val="100000"/>
              </a:lnSpc>
              <a:spcBef>
                <a:spcPts val="0"/>
              </a:spcBef>
              <a:spcAft>
                <a:spcPts val="0"/>
              </a:spcAft>
              <a:buSzPts val="1400"/>
              <a:buChar char="●"/>
            </a:pPr>
            <a:r>
              <a:rPr lang="en" sz="1400"/>
              <a:t>Safe Haven </a:t>
            </a:r>
            <a:r>
              <a:rPr lang="en" sz="1400" i="1"/>
              <a:t>(online)</a:t>
            </a:r>
            <a:endParaRPr sz="1400" i="1"/>
          </a:p>
          <a:p>
            <a:pPr marL="457200" lvl="0" indent="-317500" algn="l" rtl="0">
              <a:lnSpc>
                <a:spcPct val="100000"/>
              </a:lnSpc>
              <a:spcBef>
                <a:spcPts val="0"/>
              </a:spcBef>
              <a:spcAft>
                <a:spcPts val="0"/>
              </a:spcAft>
              <a:buSzPts val="1400"/>
              <a:buChar char="●"/>
            </a:pPr>
            <a:r>
              <a:rPr lang="en" sz="1400"/>
              <a:t>Safesport </a:t>
            </a:r>
            <a:r>
              <a:rPr lang="en" sz="1400" i="1"/>
              <a:t>(online)</a:t>
            </a:r>
            <a:endParaRPr sz="1400" i="1"/>
          </a:p>
          <a:p>
            <a:pPr marL="457200" lvl="0" indent="-317500" algn="l" rtl="0">
              <a:lnSpc>
                <a:spcPct val="100000"/>
              </a:lnSpc>
              <a:spcBef>
                <a:spcPts val="0"/>
              </a:spcBef>
              <a:spcAft>
                <a:spcPts val="0"/>
              </a:spcAft>
              <a:buSzPts val="1400"/>
              <a:buChar char="●"/>
            </a:pPr>
            <a:r>
              <a:rPr lang="en" sz="1400"/>
              <a:t>Sudden Cardiac Arrest</a:t>
            </a:r>
            <a:r>
              <a:rPr lang="en" sz="1400" i="1"/>
              <a:t> (online)</a:t>
            </a:r>
            <a:endParaRPr sz="1400" i="1"/>
          </a:p>
          <a:p>
            <a:pPr marL="457200" lvl="0" indent="-317500" algn="l" rtl="0">
              <a:lnSpc>
                <a:spcPct val="100000"/>
              </a:lnSpc>
              <a:spcBef>
                <a:spcPts val="0"/>
              </a:spcBef>
              <a:spcAft>
                <a:spcPts val="0"/>
              </a:spcAft>
              <a:buSzPts val="1400"/>
              <a:buChar char="●"/>
            </a:pPr>
            <a:r>
              <a:rPr lang="en" sz="1400"/>
              <a:t>CDC Concussion Course </a:t>
            </a:r>
            <a:r>
              <a:rPr lang="en" sz="1400" i="1"/>
              <a:t>(online)</a:t>
            </a:r>
            <a:endParaRPr sz="1400" i="1"/>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1600" b="1"/>
              <a:t>Why is this training required? → Volunteer Protection Act</a:t>
            </a:r>
            <a:endParaRPr/>
          </a:p>
        </p:txBody>
      </p:sp>
      <p:sp>
        <p:nvSpPr>
          <p:cNvPr id="86" name="Google Shape;86;p18"/>
          <p:cNvSpPr txBox="1"/>
          <p:nvPr/>
        </p:nvSpPr>
        <p:spPr>
          <a:xfrm>
            <a:off x="5816550" y="1091050"/>
            <a:ext cx="2647800" cy="2824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t>Certification is Important!</a:t>
            </a:r>
            <a:r>
              <a:rPr lang="en" b="1"/>
              <a:t> </a:t>
            </a:r>
            <a:endParaRPr b="1"/>
          </a:p>
          <a:p>
            <a:pPr marL="0" lvl="0" indent="0" algn="ctr" rtl="0">
              <a:spcBef>
                <a:spcPts val="0"/>
              </a:spcBef>
              <a:spcAft>
                <a:spcPts val="0"/>
              </a:spcAft>
              <a:buNone/>
            </a:pPr>
            <a:endParaRPr b="1"/>
          </a:p>
          <a:p>
            <a:pPr marL="0" lvl="0" indent="0" algn="ctr" rtl="0">
              <a:spcBef>
                <a:spcPts val="0"/>
              </a:spcBef>
              <a:spcAft>
                <a:spcPts val="0"/>
              </a:spcAft>
              <a:buNone/>
            </a:pPr>
            <a:r>
              <a:rPr lang="en"/>
              <a:t>If you do not complete your coaching requirements, you are not allowed to coach. </a:t>
            </a:r>
            <a:endParaRPr/>
          </a:p>
          <a:p>
            <a:pPr marL="0" lvl="0" indent="0" algn="ctr" rtl="0">
              <a:spcBef>
                <a:spcPts val="0"/>
              </a:spcBef>
              <a:spcAft>
                <a:spcPts val="0"/>
              </a:spcAft>
              <a:buNone/>
            </a:pPr>
            <a:endParaRPr/>
          </a:p>
          <a:p>
            <a:pPr marL="0" lvl="0" indent="0" algn="ctr" rtl="0">
              <a:spcBef>
                <a:spcPts val="0"/>
              </a:spcBef>
              <a:spcAft>
                <a:spcPts val="0"/>
              </a:spcAft>
              <a:buNone/>
            </a:pPr>
            <a:r>
              <a:rPr lang="en"/>
              <a:t>If your team does not have a </a:t>
            </a:r>
            <a:r>
              <a:rPr lang="en" b="1" i="1"/>
              <a:t>certified coach</a:t>
            </a:r>
            <a:r>
              <a:rPr lang="en"/>
              <a:t> present they </a:t>
            </a:r>
            <a:r>
              <a:rPr lang="en" b="1" i="1"/>
              <a:t>cannot</a:t>
            </a:r>
            <a:r>
              <a:rPr lang="en"/>
              <a:t> practice or play/participate in a game.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298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To Do List</a:t>
            </a:r>
            <a:endParaRPr b="1">
              <a:solidFill>
                <a:srgbClr val="0000FF"/>
              </a:solidFill>
            </a:endParaRPr>
          </a:p>
        </p:txBody>
      </p:sp>
      <p:sp>
        <p:nvSpPr>
          <p:cNvPr id="92" name="Google Shape;92;p19"/>
          <p:cNvSpPr txBox="1">
            <a:spLocks noGrp="1"/>
          </p:cNvSpPr>
          <p:nvPr>
            <p:ph type="body" idx="1"/>
          </p:nvPr>
        </p:nvSpPr>
        <p:spPr>
          <a:xfrm>
            <a:off x="311700" y="870775"/>
            <a:ext cx="8520600" cy="361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Practices Schedule</a:t>
            </a:r>
            <a:endParaRPr b="1"/>
          </a:p>
          <a:p>
            <a:pPr marL="457200" lvl="0" indent="-323850" algn="l" rtl="0">
              <a:lnSpc>
                <a:spcPct val="100000"/>
              </a:lnSpc>
              <a:spcBef>
                <a:spcPts val="0"/>
              </a:spcBef>
              <a:spcAft>
                <a:spcPts val="0"/>
              </a:spcAft>
              <a:buSzPts val="1500"/>
              <a:buChar char="●"/>
            </a:pPr>
            <a:r>
              <a:rPr lang="en" sz="1500"/>
              <a:t>Should have received late last night!</a:t>
            </a:r>
            <a:endParaRPr sz="1500"/>
          </a:p>
          <a:p>
            <a:pPr marL="457200" lvl="0" indent="-323850" algn="l" rtl="0">
              <a:lnSpc>
                <a:spcPct val="100000"/>
              </a:lnSpc>
              <a:spcBef>
                <a:spcPts val="0"/>
              </a:spcBef>
              <a:spcAft>
                <a:spcPts val="0"/>
              </a:spcAft>
              <a:buSzPts val="1500"/>
              <a:buChar char="●"/>
            </a:pPr>
            <a:r>
              <a:rPr lang="en" sz="1500"/>
              <a:t>Check with your players for conflicts and let your DCA know</a:t>
            </a:r>
            <a:endParaRPr b="1"/>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Confirm Your Players &amp; Volunteers</a:t>
            </a:r>
            <a:endParaRPr b="1"/>
          </a:p>
          <a:p>
            <a:pPr marL="457200" lvl="0" indent="-323850" algn="l" rtl="0">
              <a:lnSpc>
                <a:spcPct val="100000"/>
              </a:lnSpc>
              <a:spcBef>
                <a:spcPts val="0"/>
              </a:spcBef>
              <a:spcAft>
                <a:spcPts val="0"/>
              </a:spcAft>
              <a:buSzPts val="1500"/>
              <a:buChar char="●"/>
            </a:pPr>
            <a:r>
              <a:rPr lang="en" sz="1500"/>
              <a:t>If you have not received your roster, reach out to your DCA ASAP!</a:t>
            </a:r>
            <a:endParaRPr sz="1500"/>
          </a:p>
          <a:p>
            <a:pPr marL="457200" lvl="0" indent="-323850" algn="l" rtl="0">
              <a:lnSpc>
                <a:spcPct val="100000"/>
              </a:lnSpc>
              <a:spcBef>
                <a:spcPts val="0"/>
              </a:spcBef>
              <a:spcAft>
                <a:spcPts val="0"/>
              </a:spcAft>
              <a:buSzPts val="1500"/>
              <a:buChar char="●"/>
            </a:pPr>
            <a:r>
              <a:rPr lang="en" sz="1500"/>
              <a:t>If you have not, reach out to all your players ASAP to introduce </a:t>
            </a:r>
            <a:br>
              <a:rPr lang="en" sz="1500"/>
            </a:br>
            <a:r>
              <a:rPr lang="en" sz="1500"/>
              <a:t>yourself and confirm they are going to participate</a:t>
            </a:r>
            <a:endParaRPr sz="1500"/>
          </a:p>
          <a:p>
            <a:pPr marL="457200" lvl="0" indent="-323850" algn="l" rtl="0">
              <a:lnSpc>
                <a:spcPct val="100000"/>
              </a:lnSpc>
              <a:spcBef>
                <a:spcPts val="0"/>
              </a:spcBef>
              <a:spcAft>
                <a:spcPts val="0"/>
              </a:spcAft>
              <a:buSzPts val="1500"/>
              <a:buChar char="●"/>
            </a:pPr>
            <a:r>
              <a:rPr lang="en" sz="1500"/>
              <a:t>Let your DCA know if any of your players are dropping / not playing</a:t>
            </a:r>
            <a:endParaRPr sz="1500"/>
          </a:p>
          <a:p>
            <a:pPr marL="457200" lvl="0" indent="-323850" algn="l" rtl="0">
              <a:lnSpc>
                <a:spcPct val="100000"/>
              </a:lnSpc>
              <a:spcBef>
                <a:spcPts val="0"/>
              </a:spcBef>
              <a:spcAft>
                <a:spcPts val="0"/>
              </a:spcAft>
              <a:buSzPts val="1500"/>
              <a:buChar char="●"/>
            </a:pPr>
            <a:r>
              <a:rPr lang="en" sz="1500"/>
              <a:t>Confirm preassigned volunteers &amp; recruit additional volunteers as needed - inform your DCA of new additions or change</a:t>
            </a:r>
            <a:endParaRPr sz="1500"/>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Communications</a:t>
            </a:r>
            <a:endParaRPr b="1"/>
          </a:p>
          <a:p>
            <a:pPr marL="457200" lvl="0" indent="-330200" algn="l" rtl="0">
              <a:lnSpc>
                <a:spcPct val="100000"/>
              </a:lnSpc>
              <a:spcBef>
                <a:spcPts val="0"/>
              </a:spcBef>
              <a:spcAft>
                <a:spcPts val="0"/>
              </a:spcAft>
              <a:buSzPts val="1600"/>
              <a:buChar char="●"/>
            </a:pPr>
            <a:r>
              <a:rPr lang="en" sz="1600"/>
              <a:t>Set your expectations for the parents - managing parents is more difficult than players</a:t>
            </a:r>
            <a:endParaRPr sz="1600"/>
          </a:p>
          <a:p>
            <a:pPr marL="457200" lvl="0" indent="-330200" algn="l" rtl="0">
              <a:lnSpc>
                <a:spcPct val="100000"/>
              </a:lnSpc>
              <a:spcBef>
                <a:spcPts val="0"/>
              </a:spcBef>
              <a:spcAft>
                <a:spcPts val="0"/>
              </a:spcAft>
              <a:buSzPts val="1600"/>
              <a:buChar char="●"/>
            </a:pPr>
            <a:r>
              <a:rPr lang="en" sz="1600"/>
              <a:t>We recommend using a ‘team app’ e.g., Spond for communications. Check time zone!!</a:t>
            </a:r>
            <a:endParaRPr sz="1600"/>
          </a:p>
          <a:p>
            <a:pPr marL="0" lvl="0" indent="0" algn="l" rtl="0">
              <a:spcBef>
                <a:spcPts val="0"/>
              </a:spcBef>
              <a:spcAft>
                <a:spcPts val="1600"/>
              </a:spcAft>
              <a:buNone/>
            </a:pPr>
            <a:endParaRPr/>
          </a:p>
        </p:txBody>
      </p:sp>
      <p:pic>
        <p:nvPicPr>
          <p:cNvPr id="93" name="Google Shape;93;p19"/>
          <p:cNvPicPr preferRelativeResize="0"/>
          <p:nvPr/>
        </p:nvPicPr>
        <p:blipFill>
          <a:blip r:embed="rId3">
            <a:alphaModFix/>
          </a:blip>
          <a:stretch>
            <a:fillRect/>
          </a:stretch>
        </p:blipFill>
        <p:spPr>
          <a:xfrm>
            <a:off x="7400375" y="1017725"/>
            <a:ext cx="1340325" cy="1673675"/>
          </a:xfrm>
          <a:prstGeom prst="rect">
            <a:avLst/>
          </a:prstGeom>
          <a:noFill/>
          <a:ln>
            <a:noFill/>
          </a:ln>
        </p:spPr>
      </p:pic>
      <p:sp>
        <p:nvSpPr>
          <p:cNvPr id="94" name="Google Shape;94;p19"/>
          <p:cNvSpPr txBox="1"/>
          <p:nvPr/>
        </p:nvSpPr>
        <p:spPr>
          <a:xfrm>
            <a:off x="1304850" y="4636650"/>
            <a:ext cx="34068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0000FF"/>
                </a:solidFill>
              </a:rPr>
              <a:t>Your Team Manager could help with this!</a:t>
            </a:r>
            <a:endParaRPr i="1">
              <a:solidFill>
                <a:srgbClr val="0000FF"/>
              </a:solidFill>
            </a:endParaRPr>
          </a:p>
        </p:txBody>
      </p:sp>
      <p:cxnSp>
        <p:nvCxnSpPr>
          <p:cNvPr id="95" name="Google Shape;95;p19"/>
          <p:cNvCxnSpPr>
            <a:stCxn id="94" idx="3"/>
          </p:cNvCxnSpPr>
          <p:nvPr/>
        </p:nvCxnSpPr>
        <p:spPr>
          <a:xfrm rot="10800000" flipH="1">
            <a:off x="4711650" y="4692450"/>
            <a:ext cx="115200" cy="163800"/>
          </a:xfrm>
          <a:prstGeom prst="bentConnector2">
            <a:avLst/>
          </a:prstGeom>
          <a:noFill/>
          <a:ln w="19050" cap="flat" cmpd="sng">
            <a:solidFill>
              <a:srgbClr val="0000F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Parent &amp; Medical Release Forms</a:t>
            </a:r>
            <a:endParaRPr b="1">
              <a:solidFill>
                <a:srgbClr val="0000FF"/>
              </a:solidFill>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Parent Forms</a:t>
            </a:r>
            <a:endParaRPr sz="1600" b="1"/>
          </a:p>
          <a:p>
            <a:pPr marL="457200" lvl="0" indent="-317500" algn="l" rtl="0">
              <a:lnSpc>
                <a:spcPct val="100000"/>
              </a:lnSpc>
              <a:spcBef>
                <a:spcPts val="0"/>
              </a:spcBef>
              <a:spcAft>
                <a:spcPts val="0"/>
              </a:spcAft>
              <a:buSzPts val="1400"/>
              <a:buChar char="●"/>
            </a:pPr>
            <a:r>
              <a:rPr lang="en" sz="1400"/>
              <a:t>Have parents sign CDC Concussion, Sudden Cardiac Arrest (SCA), and Parent Pledge</a:t>
            </a:r>
            <a:endParaRPr sz="1400"/>
          </a:p>
          <a:p>
            <a:pPr marL="457200" lvl="0" indent="-317500" algn="l" rtl="0">
              <a:lnSpc>
                <a:spcPct val="100000"/>
              </a:lnSpc>
              <a:spcBef>
                <a:spcPts val="0"/>
              </a:spcBef>
              <a:spcAft>
                <a:spcPts val="0"/>
              </a:spcAft>
              <a:buSzPts val="1400"/>
              <a:buChar char="●"/>
            </a:pPr>
            <a:r>
              <a:rPr lang="en" sz="1400"/>
              <a:t>Forms available at </a:t>
            </a:r>
            <a:r>
              <a:rPr lang="en" sz="1400" u="sng">
                <a:solidFill>
                  <a:schemeClr val="accent5"/>
                </a:solidFill>
                <a:hlinkClick r:id="rId3">
                  <a:extLst>
                    <a:ext uri="{A12FA001-AC4F-418D-AE19-62706E023703}">
                      <ahyp:hlinkClr xmlns:ahyp="http://schemas.microsoft.com/office/drawing/2018/hyperlinkcolor" val="tx"/>
                    </a:ext>
                  </a:extLst>
                </a:hlinkClick>
              </a:rPr>
              <a:t>https://ayso13.org/forms/</a:t>
            </a:r>
            <a:endParaRPr sz="1400"/>
          </a:p>
          <a:p>
            <a:pPr marL="457200" lvl="0" indent="-317500" algn="l" rtl="0">
              <a:lnSpc>
                <a:spcPct val="100000"/>
              </a:lnSpc>
              <a:spcBef>
                <a:spcPts val="0"/>
              </a:spcBef>
              <a:spcAft>
                <a:spcPts val="0"/>
              </a:spcAft>
              <a:buSzPts val="1400"/>
              <a:buChar char="●"/>
            </a:pPr>
            <a:r>
              <a:rPr lang="en" sz="1400"/>
              <a:t>Upload pictures of signed CDC Concussion and SCA to </a:t>
            </a:r>
            <a:r>
              <a:rPr lang="en" sz="1400" u="sng">
                <a:solidFill>
                  <a:schemeClr val="accent5"/>
                </a:solidFill>
                <a:hlinkClick r:id="rId4">
                  <a:extLst>
                    <a:ext uri="{A12FA001-AC4F-418D-AE19-62706E023703}">
                      <ahyp:hlinkClr xmlns:ahyp="http://schemas.microsoft.com/office/drawing/2018/hyperlinkcolor" val="tx"/>
                    </a:ext>
                  </a:extLst>
                </a:hlinkClick>
              </a:rPr>
              <a:t>https://ayso13.org/forms</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600" b="1"/>
              <a:t>Player Medical Release Forms</a:t>
            </a:r>
            <a:endParaRPr sz="1600" b="1"/>
          </a:p>
          <a:p>
            <a:pPr marL="457200" lvl="0" indent="-317500" algn="l" rtl="0">
              <a:lnSpc>
                <a:spcPct val="100000"/>
              </a:lnSpc>
              <a:spcBef>
                <a:spcPts val="0"/>
              </a:spcBef>
              <a:spcAft>
                <a:spcPts val="0"/>
              </a:spcAft>
              <a:buSzPts val="1400"/>
              <a:buChar char="●"/>
            </a:pPr>
            <a:r>
              <a:rPr lang="en" sz="1400"/>
              <a:t>One coach (HC, AC, or sub coach) must have a </a:t>
            </a:r>
            <a:r>
              <a:rPr lang="en" sz="1400" u="sng"/>
              <a:t>physical copy</a:t>
            </a:r>
            <a:r>
              <a:rPr lang="en" sz="1400"/>
              <a:t> of the medical release forms for each player at </a:t>
            </a:r>
            <a:r>
              <a:rPr lang="en" sz="1400" u="sng"/>
              <a:t>every game and practice</a:t>
            </a:r>
            <a:r>
              <a:rPr lang="en" sz="1400"/>
              <a:t> (print them out, put them in a binder, keep it in your coach bag)</a:t>
            </a:r>
            <a:endParaRPr sz="1400"/>
          </a:p>
          <a:p>
            <a:pPr marL="457200" lvl="0" indent="-317500" algn="l" rtl="0">
              <a:lnSpc>
                <a:spcPct val="100000"/>
              </a:lnSpc>
              <a:spcBef>
                <a:spcPts val="0"/>
              </a:spcBef>
              <a:spcAft>
                <a:spcPts val="0"/>
              </a:spcAft>
              <a:buSzPts val="1400"/>
              <a:buChar char="●"/>
            </a:pPr>
            <a:r>
              <a:rPr lang="en" sz="1400"/>
              <a:t>Recommended way of printing Medical Release Forms: </a:t>
            </a:r>
            <a:r>
              <a:rPr lang="en" sz="1400" u="sng">
                <a:solidFill>
                  <a:schemeClr val="hlink"/>
                </a:solidFill>
                <a:hlinkClick r:id="rId5"/>
              </a:rPr>
              <a:t>https://ayso13.org/coach-training/medical-forms/</a:t>
            </a:r>
            <a:endParaRPr sz="1400"/>
          </a:p>
          <a:p>
            <a:pPr marL="457200" lvl="0" indent="-317500" algn="l" rtl="0">
              <a:lnSpc>
                <a:spcPct val="100000"/>
              </a:lnSpc>
              <a:spcBef>
                <a:spcPts val="0"/>
              </a:spcBef>
              <a:spcAft>
                <a:spcPts val="0"/>
              </a:spcAft>
              <a:buSzPts val="1400"/>
              <a:buChar char="●"/>
            </a:pPr>
            <a:r>
              <a:rPr lang="en" sz="1400"/>
              <a:t>Forms are also on your Google Team Sheet. Sign into InLeague</a:t>
            </a:r>
            <a:endParaRPr sz="1400"/>
          </a:p>
          <a:p>
            <a:pPr marL="457200" lvl="0" indent="0" algn="l" rtl="0">
              <a:lnSpc>
                <a:spcPct val="100000"/>
              </a:lnSpc>
              <a:spcBef>
                <a:spcPts val="0"/>
              </a:spcBef>
              <a:spcAft>
                <a:spcPts val="0"/>
              </a:spcAft>
              <a:buNone/>
            </a:pPr>
            <a:r>
              <a:rPr lang="en" sz="1400"/>
              <a:t>before clicking on the form link in your Google Team Sheet, or</a:t>
            </a:r>
            <a:endParaRPr sz="1400"/>
          </a:p>
          <a:p>
            <a:pPr marL="457200" lvl="0" indent="0" algn="l" rtl="0">
              <a:lnSpc>
                <a:spcPct val="100000"/>
              </a:lnSpc>
              <a:spcBef>
                <a:spcPts val="0"/>
              </a:spcBef>
              <a:spcAft>
                <a:spcPts val="0"/>
              </a:spcAft>
              <a:buNone/>
            </a:pPr>
            <a:r>
              <a:rPr lang="en" sz="1400"/>
              <a:t>else you will receive an error.</a:t>
            </a:r>
            <a:endParaRPr sz="1400"/>
          </a:p>
          <a:p>
            <a:pPr marL="0" lvl="0" indent="0" algn="l" rtl="0">
              <a:spcBef>
                <a:spcPts val="0"/>
              </a:spcBef>
              <a:spcAft>
                <a:spcPts val="1600"/>
              </a:spcAft>
              <a:buNone/>
            </a:pPr>
            <a:endParaRPr/>
          </a:p>
        </p:txBody>
      </p:sp>
      <p:sp>
        <p:nvSpPr>
          <p:cNvPr id="102" name="Google Shape;102;p20"/>
          <p:cNvSpPr txBox="1"/>
          <p:nvPr/>
        </p:nvSpPr>
        <p:spPr>
          <a:xfrm>
            <a:off x="6340575" y="3648850"/>
            <a:ext cx="2401800" cy="10698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Ask your Team Manager to help </a:t>
            </a:r>
            <a:br>
              <a:rPr lang="en" sz="1700" b="1"/>
            </a:br>
            <a:r>
              <a:rPr lang="en" sz="1700" b="1"/>
              <a:t>with these tasks!</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Family Field Pass</a:t>
            </a:r>
            <a:endParaRPr b="1">
              <a:solidFill>
                <a:srgbClr val="0000FF"/>
              </a:solidFill>
            </a:endParaRPr>
          </a:p>
        </p:txBody>
      </p:sp>
      <p:sp>
        <p:nvSpPr>
          <p:cNvPr id="108" name="Google Shape;108;p21"/>
          <p:cNvSpPr txBox="1">
            <a:spLocks noGrp="1"/>
          </p:cNvSpPr>
          <p:nvPr>
            <p:ph type="body" idx="1"/>
          </p:nvPr>
        </p:nvSpPr>
        <p:spPr>
          <a:xfrm>
            <a:off x="311700" y="1098575"/>
            <a:ext cx="4302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Region 13 continues to try to improve messaging with families</a:t>
            </a:r>
            <a:br>
              <a:rPr lang="en"/>
            </a:br>
            <a:endParaRPr/>
          </a:p>
          <a:p>
            <a:pPr marL="457200" lvl="0" indent="-342900" algn="l" rtl="0">
              <a:spcBef>
                <a:spcPts val="0"/>
              </a:spcBef>
              <a:spcAft>
                <a:spcPts val="0"/>
              </a:spcAft>
              <a:buSzPts val="1800"/>
              <a:buChar char="-"/>
            </a:pPr>
            <a:r>
              <a:rPr lang="en"/>
              <a:t>Created the Family Field Pass with </a:t>
            </a:r>
            <a:r>
              <a:rPr lang="en" b="1"/>
              <a:t>what families need to know</a:t>
            </a:r>
            <a:br>
              <a:rPr lang="en" b="1"/>
            </a:br>
            <a:endParaRPr b="1"/>
          </a:p>
          <a:p>
            <a:pPr marL="457200" lvl="0" indent="-342900" algn="l" rtl="0">
              <a:spcBef>
                <a:spcPts val="0"/>
              </a:spcBef>
              <a:spcAft>
                <a:spcPts val="0"/>
              </a:spcAft>
              <a:buSzPts val="1800"/>
              <a:buChar char="-"/>
            </a:pPr>
            <a:r>
              <a:rPr lang="en"/>
              <a:t>These are included in your coach bags - Please share with your team</a:t>
            </a:r>
            <a:endParaRPr/>
          </a:p>
        </p:txBody>
      </p:sp>
      <p:pic>
        <p:nvPicPr>
          <p:cNvPr id="109" name="Google Shape;109;p21"/>
          <p:cNvPicPr preferRelativeResize="0"/>
          <p:nvPr/>
        </p:nvPicPr>
        <p:blipFill>
          <a:blip r:embed="rId3">
            <a:alphaModFix/>
          </a:blip>
          <a:stretch>
            <a:fillRect/>
          </a:stretch>
        </p:blipFill>
        <p:spPr>
          <a:xfrm>
            <a:off x="5143400" y="2599012"/>
            <a:ext cx="2868219" cy="2221173"/>
          </a:xfrm>
          <a:prstGeom prst="rect">
            <a:avLst/>
          </a:prstGeom>
          <a:noFill/>
          <a:ln>
            <a:noFill/>
          </a:ln>
        </p:spPr>
      </p:pic>
      <p:pic>
        <p:nvPicPr>
          <p:cNvPr id="110" name="Google Shape;110;p21"/>
          <p:cNvPicPr preferRelativeResize="0"/>
          <p:nvPr/>
        </p:nvPicPr>
        <p:blipFill>
          <a:blip r:embed="rId4">
            <a:alphaModFix/>
          </a:blip>
          <a:stretch>
            <a:fillRect/>
          </a:stretch>
        </p:blipFill>
        <p:spPr>
          <a:xfrm>
            <a:off x="5143400" y="323312"/>
            <a:ext cx="2914135" cy="22211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3541</Words>
  <Application>Microsoft Office PowerPoint</Application>
  <PresentationFormat>On-screen Show (16:9)</PresentationFormat>
  <Paragraphs>361</Paragraphs>
  <Slides>30</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Simple Light</vt:lpstr>
      <vt:lpstr>PowerPoint Presentation</vt:lpstr>
      <vt:lpstr>THANK YOU!  Thank you for volunteering to coach! Because of you, our kids get to play soccer.</vt:lpstr>
      <vt:lpstr>Agenda</vt:lpstr>
      <vt:lpstr>Your Admins</vt:lpstr>
      <vt:lpstr>What We Expect From Coaches</vt:lpstr>
      <vt:lpstr>Coach Requirements</vt:lpstr>
      <vt:lpstr>Coach To Do List</vt:lpstr>
      <vt:lpstr>Parent &amp; Medical Release Forms</vt:lpstr>
      <vt:lpstr>Family Field Pass</vt:lpstr>
      <vt:lpstr>Uniforms &amp; Equipment </vt:lpstr>
      <vt:lpstr>Use Your Support Network!</vt:lpstr>
      <vt:lpstr>12U Volunteers</vt:lpstr>
      <vt:lpstr>Before the Game</vt:lpstr>
      <vt:lpstr>Referee Assignments</vt:lpstr>
      <vt:lpstr>Game Cards</vt:lpstr>
      <vt:lpstr>During the Game</vt:lpstr>
      <vt:lpstr>After the Game</vt:lpstr>
      <vt:lpstr>What to do When There is a Problem</vt:lpstr>
      <vt:lpstr>Youth Referees</vt:lpstr>
      <vt:lpstr>Examples of Unacceptable Behavior</vt:lpstr>
      <vt:lpstr>NEW Referee Abuse Policy</vt:lpstr>
      <vt:lpstr>Managing Parents / Spectators</vt:lpstr>
      <vt:lpstr>Investigation into Misconduct</vt:lpstr>
      <vt:lpstr>Playoffs - Format &amp; Requirements</vt:lpstr>
      <vt:lpstr>Player Ratings </vt:lpstr>
      <vt:lpstr>Referee Points</vt:lpstr>
      <vt:lpstr>Sportsmanship Points</vt:lpstr>
      <vt:lpstr>Field Issues</vt:lpstr>
      <vt:lpstr>Miscellaneous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Brandi Lane</cp:lastModifiedBy>
  <cp:revision>1</cp:revision>
  <dcterms:modified xsi:type="dcterms:W3CDTF">2025-08-30T06:43:23Z</dcterms:modified>
</cp:coreProperties>
</file>